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61" r:id="rId5"/>
    <p:sldId id="272" r:id="rId6"/>
    <p:sldId id="260" r:id="rId7"/>
    <p:sldId id="269" r:id="rId8"/>
    <p:sldId id="265" r:id="rId9"/>
    <p:sldId id="271" r:id="rId10"/>
    <p:sldId id="270" r:id="rId11"/>
    <p:sldId id="264" r:id="rId12"/>
    <p:sldId id="267" r:id="rId13"/>
    <p:sldId id="263" r:id="rId14"/>
    <p:sldId id="262" r:id="rId15"/>
    <p:sldId id="259" r:id="rId16"/>
    <p:sldId id="266"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02"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Future Directions </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4">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C5D4D379-118C-4D87-8CFF-6482F38253BE}" type="pres">
      <dgm:prSet presAssocID="{8B5D865E-A649-485F-8F20-8F7D85D9B1D4}" presName="parTxOnly" presStyleLbl="node1" presStyleIdx="1" presStyleCnt="4">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2" presStyleCnt="4">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3" presStyleCnt="4">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989BAB23-3DDB-4FC7-8053-BF18CBD0FF87}" srcId="{747911BE-DCD5-44F7-856A-781287F525B8}" destId="{EDC86946-1718-4712-8B3C-8D055BEBB164}" srcOrd="3"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1"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2"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FFBAE661-386A-4D6F-A303-3DB6B187FD51}" type="presParOf" srcId="{32A67C0A-8FB5-4DEA-AF58-7A168247639E}" destId="{C5D4D379-118C-4D87-8CFF-6482F38253BE}" srcOrd="2" destOrd="0" presId="urn:microsoft.com/office/officeart/2005/8/layout/chevron1"/>
    <dgm:cxn modelId="{D6137A8C-2FB7-4DCE-A680-8C7BF31142DD}" type="presParOf" srcId="{32A67C0A-8FB5-4DEA-AF58-7A168247639E}" destId="{C00DC01C-EFF0-497D-A4F9-3D94D84055C9}" srcOrd="3" destOrd="0" presId="urn:microsoft.com/office/officeart/2005/8/layout/chevron1"/>
    <dgm:cxn modelId="{1922E4B6-7ED5-4653-B5A0-FE2577EE31C5}" type="presParOf" srcId="{32A67C0A-8FB5-4DEA-AF58-7A168247639E}" destId="{DCE288E4-C1C1-497A-9EB9-A5B285D3BB9E}" srcOrd="4" destOrd="0" presId="urn:microsoft.com/office/officeart/2005/8/layout/chevron1"/>
    <dgm:cxn modelId="{0140B641-7611-46AA-8B53-9B46A45201B5}" type="presParOf" srcId="{32A67C0A-8FB5-4DEA-AF58-7A168247639E}" destId="{6E3085BD-ABD3-47F9-AF18-5D8520161BBA}" srcOrd="5" destOrd="0" presId="urn:microsoft.com/office/officeart/2005/8/layout/chevron1"/>
    <dgm:cxn modelId="{44982B4E-9BFF-41CD-8B0F-8B00E8EA7F9C}" type="presParOf" srcId="{32A67C0A-8FB5-4DEA-AF58-7A168247639E}" destId="{AA43FFCB-E97C-4AE8-9277-2BFF247CFD40}"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a:solidFill>
          <a:schemeClr val="accent5">
            <a:lumMod val="50000"/>
          </a:schemeClr>
        </a:solidFill>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Future Directions </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4">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C5D4D379-118C-4D87-8CFF-6482F38253BE}" type="pres">
      <dgm:prSet presAssocID="{8B5D865E-A649-485F-8F20-8F7D85D9B1D4}" presName="parTxOnly" presStyleLbl="node1" presStyleIdx="1" presStyleCnt="4">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2" presStyleCnt="4">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3" presStyleCnt="4">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989BAB23-3DDB-4FC7-8053-BF18CBD0FF87}" srcId="{747911BE-DCD5-44F7-856A-781287F525B8}" destId="{EDC86946-1718-4712-8B3C-8D055BEBB164}" srcOrd="3"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1"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2"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FFBAE661-386A-4D6F-A303-3DB6B187FD51}" type="presParOf" srcId="{32A67C0A-8FB5-4DEA-AF58-7A168247639E}" destId="{C5D4D379-118C-4D87-8CFF-6482F38253BE}" srcOrd="2" destOrd="0" presId="urn:microsoft.com/office/officeart/2005/8/layout/chevron1"/>
    <dgm:cxn modelId="{D6137A8C-2FB7-4DCE-A680-8C7BF31142DD}" type="presParOf" srcId="{32A67C0A-8FB5-4DEA-AF58-7A168247639E}" destId="{C00DC01C-EFF0-497D-A4F9-3D94D84055C9}" srcOrd="3" destOrd="0" presId="urn:microsoft.com/office/officeart/2005/8/layout/chevron1"/>
    <dgm:cxn modelId="{1922E4B6-7ED5-4653-B5A0-FE2577EE31C5}" type="presParOf" srcId="{32A67C0A-8FB5-4DEA-AF58-7A168247639E}" destId="{DCE288E4-C1C1-497A-9EB9-A5B285D3BB9E}" srcOrd="4" destOrd="0" presId="urn:microsoft.com/office/officeart/2005/8/layout/chevron1"/>
    <dgm:cxn modelId="{0140B641-7611-46AA-8B53-9B46A45201B5}" type="presParOf" srcId="{32A67C0A-8FB5-4DEA-AF58-7A168247639E}" destId="{6E3085BD-ABD3-47F9-AF18-5D8520161BBA}" srcOrd="5" destOrd="0" presId="urn:microsoft.com/office/officeart/2005/8/layout/chevron1"/>
    <dgm:cxn modelId="{44982B4E-9BFF-41CD-8B0F-8B00E8EA7F9C}" type="presParOf" srcId="{32A67C0A-8FB5-4DEA-AF58-7A168247639E}" destId="{AA43FFCB-E97C-4AE8-9277-2BFF247CFD40}"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Future Directions </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4">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C5D4D379-118C-4D87-8CFF-6482F38253BE}" type="pres">
      <dgm:prSet presAssocID="{8B5D865E-A649-485F-8F20-8F7D85D9B1D4}" presName="parTxOnly" presStyleLbl="node1" presStyleIdx="1" presStyleCnt="4">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2" presStyleCnt="4">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3" presStyleCnt="4">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989BAB23-3DDB-4FC7-8053-BF18CBD0FF87}" srcId="{747911BE-DCD5-44F7-856A-781287F525B8}" destId="{EDC86946-1718-4712-8B3C-8D055BEBB164}" srcOrd="3"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1"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2"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FFBAE661-386A-4D6F-A303-3DB6B187FD51}" type="presParOf" srcId="{32A67C0A-8FB5-4DEA-AF58-7A168247639E}" destId="{C5D4D379-118C-4D87-8CFF-6482F38253BE}" srcOrd="2" destOrd="0" presId="urn:microsoft.com/office/officeart/2005/8/layout/chevron1"/>
    <dgm:cxn modelId="{D6137A8C-2FB7-4DCE-A680-8C7BF31142DD}" type="presParOf" srcId="{32A67C0A-8FB5-4DEA-AF58-7A168247639E}" destId="{C00DC01C-EFF0-497D-A4F9-3D94D84055C9}" srcOrd="3" destOrd="0" presId="urn:microsoft.com/office/officeart/2005/8/layout/chevron1"/>
    <dgm:cxn modelId="{1922E4B6-7ED5-4653-B5A0-FE2577EE31C5}" type="presParOf" srcId="{32A67C0A-8FB5-4DEA-AF58-7A168247639E}" destId="{DCE288E4-C1C1-497A-9EB9-A5B285D3BB9E}" srcOrd="4" destOrd="0" presId="urn:microsoft.com/office/officeart/2005/8/layout/chevron1"/>
    <dgm:cxn modelId="{0140B641-7611-46AA-8B53-9B46A45201B5}" type="presParOf" srcId="{32A67C0A-8FB5-4DEA-AF58-7A168247639E}" destId="{6E3085BD-ABD3-47F9-AF18-5D8520161BBA}" srcOrd="5" destOrd="0" presId="urn:microsoft.com/office/officeart/2005/8/layout/chevron1"/>
    <dgm:cxn modelId="{44982B4E-9BFF-41CD-8B0F-8B00E8EA7F9C}" type="presParOf" srcId="{32A67C0A-8FB5-4DEA-AF58-7A168247639E}" destId="{AA43FFCB-E97C-4AE8-9277-2BFF247CFD40}"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Future Directions </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4">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C5D4D379-118C-4D87-8CFF-6482F38253BE}" type="pres">
      <dgm:prSet presAssocID="{8B5D865E-A649-485F-8F20-8F7D85D9B1D4}" presName="parTxOnly" presStyleLbl="node1" presStyleIdx="1" presStyleCnt="4">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2" presStyleCnt="4">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3" presStyleCnt="4">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989BAB23-3DDB-4FC7-8053-BF18CBD0FF87}" srcId="{747911BE-DCD5-44F7-856A-781287F525B8}" destId="{EDC86946-1718-4712-8B3C-8D055BEBB164}" srcOrd="3"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1"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2"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FFBAE661-386A-4D6F-A303-3DB6B187FD51}" type="presParOf" srcId="{32A67C0A-8FB5-4DEA-AF58-7A168247639E}" destId="{C5D4D379-118C-4D87-8CFF-6482F38253BE}" srcOrd="2" destOrd="0" presId="urn:microsoft.com/office/officeart/2005/8/layout/chevron1"/>
    <dgm:cxn modelId="{D6137A8C-2FB7-4DCE-A680-8C7BF31142DD}" type="presParOf" srcId="{32A67C0A-8FB5-4DEA-AF58-7A168247639E}" destId="{C00DC01C-EFF0-497D-A4F9-3D94D84055C9}" srcOrd="3" destOrd="0" presId="urn:microsoft.com/office/officeart/2005/8/layout/chevron1"/>
    <dgm:cxn modelId="{1922E4B6-7ED5-4653-B5A0-FE2577EE31C5}" type="presParOf" srcId="{32A67C0A-8FB5-4DEA-AF58-7A168247639E}" destId="{DCE288E4-C1C1-497A-9EB9-A5B285D3BB9E}" srcOrd="4" destOrd="0" presId="urn:microsoft.com/office/officeart/2005/8/layout/chevron1"/>
    <dgm:cxn modelId="{0140B641-7611-46AA-8B53-9B46A45201B5}" type="presParOf" srcId="{32A67C0A-8FB5-4DEA-AF58-7A168247639E}" destId="{6E3085BD-ABD3-47F9-AF18-5D8520161BBA}" srcOrd="5" destOrd="0" presId="urn:microsoft.com/office/officeart/2005/8/layout/chevron1"/>
    <dgm:cxn modelId="{44982B4E-9BFF-41CD-8B0F-8B00E8EA7F9C}" type="presParOf" srcId="{32A67C0A-8FB5-4DEA-AF58-7A168247639E}" destId="{AA43FFCB-E97C-4AE8-9277-2BFF247CFD40}"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chemeClr val="accent5">
            <a:lumMod val="50000"/>
          </a:schemeClr>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Future Directions </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4">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C5D4D379-118C-4D87-8CFF-6482F38253BE}" type="pres">
      <dgm:prSet presAssocID="{8B5D865E-A649-485F-8F20-8F7D85D9B1D4}" presName="parTxOnly" presStyleLbl="node1" presStyleIdx="1" presStyleCnt="4">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2" presStyleCnt="4">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3" presStyleCnt="4">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989BAB23-3DDB-4FC7-8053-BF18CBD0FF87}" srcId="{747911BE-DCD5-44F7-856A-781287F525B8}" destId="{EDC86946-1718-4712-8B3C-8D055BEBB164}" srcOrd="3"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1"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2"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FFBAE661-386A-4D6F-A303-3DB6B187FD51}" type="presParOf" srcId="{32A67C0A-8FB5-4DEA-AF58-7A168247639E}" destId="{C5D4D379-118C-4D87-8CFF-6482F38253BE}" srcOrd="2" destOrd="0" presId="urn:microsoft.com/office/officeart/2005/8/layout/chevron1"/>
    <dgm:cxn modelId="{D6137A8C-2FB7-4DCE-A680-8C7BF31142DD}" type="presParOf" srcId="{32A67C0A-8FB5-4DEA-AF58-7A168247639E}" destId="{C00DC01C-EFF0-497D-A4F9-3D94D84055C9}" srcOrd="3" destOrd="0" presId="urn:microsoft.com/office/officeart/2005/8/layout/chevron1"/>
    <dgm:cxn modelId="{1922E4B6-7ED5-4653-B5A0-FE2577EE31C5}" type="presParOf" srcId="{32A67C0A-8FB5-4DEA-AF58-7A168247639E}" destId="{DCE288E4-C1C1-497A-9EB9-A5B285D3BB9E}" srcOrd="4" destOrd="0" presId="urn:microsoft.com/office/officeart/2005/8/layout/chevron1"/>
    <dgm:cxn modelId="{0140B641-7611-46AA-8B53-9B46A45201B5}" type="presParOf" srcId="{32A67C0A-8FB5-4DEA-AF58-7A168247639E}" destId="{6E3085BD-ABD3-47F9-AF18-5D8520161BBA}" srcOrd="5" destOrd="0" presId="urn:microsoft.com/office/officeart/2005/8/layout/chevron1"/>
    <dgm:cxn modelId="{44982B4E-9BFF-41CD-8B0F-8B00E8EA7F9C}" type="presParOf" srcId="{32A67C0A-8FB5-4DEA-AF58-7A168247639E}" destId="{AA43FFCB-E97C-4AE8-9277-2BFF247CFD4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a:solidFill>
          <a:schemeClr val="accent5">
            <a:lumMod val="50000"/>
          </a:schemeClr>
        </a:solidFill>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Future Directions </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4">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C5D4D379-118C-4D87-8CFF-6482F38253BE}" type="pres">
      <dgm:prSet presAssocID="{8B5D865E-A649-485F-8F20-8F7D85D9B1D4}" presName="parTxOnly" presStyleLbl="node1" presStyleIdx="1" presStyleCnt="4">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2" presStyleCnt="4">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3" presStyleCnt="4">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989BAB23-3DDB-4FC7-8053-BF18CBD0FF87}" srcId="{747911BE-DCD5-44F7-856A-781287F525B8}" destId="{EDC86946-1718-4712-8B3C-8D055BEBB164}" srcOrd="3"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1"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2"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FFBAE661-386A-4D6F-A303-3DB6B187FD51}" type="presParOf" srcId="{32A67C0A-8FB5-4DEA-AF58-7A168247639E}" destId="{C5D4D379-118C-4D87-8CFF-6482F38253BE}" srcOrd="2" destOrd="0" presId="urn:microsoft.com/office/officeart/2005/8/layout/chevron1"/>
    <dgm:cxn modelId="{D6137A8C-2FB7-4DCE-A680-8C7BF31142DD}" type="presParOf" srcId="{32A67C0A-8FB5-4DEA-AF58-7A168247639E}" destId="{C00DC01C-EFF0-497D-A4F9-3D94D84055C9}" srcOrd="3" destOrd="0" presId="urn:microsoft.com/office/officeart/2005/8/layout/chevron1"/>
    <dgm:cxn modelId="{1922E4B6-7ED5-4653-B5A0-FE2577EE31C5}" type="presParOf" srcId="{32A67C0A-8FB5-4DEA-AF58-7A168247639E}" destId="{DCE288E4-C1C1-497A-9EB9-A5B285D3BB9E}" srcOrd="4" destOrd="0" presId="urn:microsoft.com/office/officeart/2005/8/layout/chevron1"/>
    <dgm:cxn modelId="{0140B641-7611-46AA-8B53-9B46A45201B5}" type="presParOf" srcId="{32A67C0A-8FB5-4DEA-AF58-7A168247639E}" destId="{6E3085BD-ABD3-47F9-AF18-5D8520161BBA}" srcOrd="5" destOrd="0" presId="urn:microsoft.com/office/officeart/2005/8/layout/chevron1"/>
    <dgm:cxn modelId="{44982B4E-9BFF-41CD-8B0F-8B00E8EA7F9C}" type="presParOf" srcId="{32A67C0A-8FB5-4DEA-AF58-7A168247639E}" destId="{AA43FFCB-E97C-4AE8-9277-2BFF247CFD4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a:solidFill>
          <a:schemeClr val="accent5">
            <a:lumMod val="50000"/>
          </a:schemeClr>
        </a:solidFill>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dgm:t>
        <a:bodyPr/>
        <a:lstStyle/>
        <a:p>
          <a:r>
            <a:rPr lang="en-US" dirty="0"/>
            <a:t>Future Directions </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4">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C5D4D379-118C-4D87-8CFF-6482F38253BE}" type="pres">
      <dgm:prSet presAssocID="{8B5D865E-A649-485F-8F20-8F7D85D9B1D4}" presName="parTxOnly" presStyleLbl="node1" presStyleIdx="1" presStyleCnt="4">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2" presStyleCnt="4">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3" presStyleCnt="4">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989BAB23-3DDB-4FC7-8053-BF18CBD0FF87}" srcId="{747911BE-DCD5-44F7-856A-781287F525B8}" destId="{EDC86946-1718-4712-8B3C-8D055BEBB164}" srcOrd="3"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1"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2"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FFBAE661-386A-4D6F-A303-3DB6B187FD51}" type="presParOf" srcId="{32A67C0A-8FB5-4DEA-AF58-7A168247639E}" destId="{C5D4D379-118C-4D87-8CFF-6482F38253BE}" srcOrd="2" destOrd="0" presId="urn:microsoft.com/office/officeart/2005/8/layout/chevron1"/>
    <dgm:cxn modelId="{D6137A8C-2FB7-4DCE-A680-8C7BF31142DD}" type="presParOf" srcId="{32A67C0A-8FB5-4DEA-AF58-7A168247639E}" destId="{C00DC01C-EFF0-497D-A4F9-3D94D84055C9}" srcOrd="3" destOrd="0" presId="urn:microsoft.com/office/officeart/2005/8/layout/chevron1"/>
    <dgm:cxn modelId="{1922E4B6-7ED5-4653-B5A0-FE2577EE31C5}" type="presParOf" srcId="{32A67C0A-8FB5-4DEA-AF58-7A168247639E}" destId="{DCE288E4-C1C1-497A-9EB9-A5B285D3BB9E}" srcOrd="4" destOrd="0" presId="urn:microsoft.com/office/officeart/2005/8/layout/chevron1"/>
    <dgm:cxn modelId="{0140B641-7611-46AA-8B53-9B46A45201B5}" type="presParOf" srcId="{32A67C0A-8FB5-4DEA-AF58-7A168247639E}" destId="{6E3085BD-ABD3-47F9-AF18-5D8520161BBA}" srcOrd="5" destOrd="0" presId="urn:microsoft.com/office/officeart/2005/8/layout/chevron1"/>
    <dgm:cxn modelId="{44982B4E-9BFF-41CD-8B0F-8B00E8EA7F9C}" type="presParOf" srcId="{32A67C0A-8FB5-4DEA-AF58-7A168247639E}" destId="{AA43FFCB-E97C-4AE8-9277-2BFF247CFD4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a:solidFill>
          <a:schemeClr val="accent5">
            <a:lumMod val="50000"/>
          </a:schemeClr>
        </a:solidFill>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a:solidFill>
          <a:srgbClr val="0097A7"/>
        </a:solidFill>
      </dgm:spPr>
      <dgm:t>
        <a:bodyPr/>
        <a:lstStyle/>
        <a:p>
          <a:r>
            <a:rPr lang="en-US" dirty="0"/>
            <a:t>Future Directions </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4">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C5D4D379-118C-4D87-8CFF-6482F38253BE}" type="pres">
      <dgm:prSet presAssocID="{8B5D865E-A649-485F-8F20-8F7D85D9B1D4}" presName="parTxOnly" presStyleLbl="node1" presStyleIdx="1" presStyleCnt="4">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2" presStyleCnt="4">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3" presStyleCnt="4">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989BAB23-3DDB-4FC7-8053-BF18CBD0FF87}" srcId="{747911BE-DCD5-44F7-856A-781287F525B8}" destId="{EDC86946-1718-4712-8B3C-8D055BEBB164}" srcOrd="3"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1"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2"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FFBAE661-386A-4D6F-A303-3DB6B187FD51}" type="presParOf" srcId="{32A67C0A-8FB5-4DEA-AF58-7A168247639E}" destId="{C5D4D379-118C-4D87-8CFF-6482F38253BE}" srcOrd="2" destOrd="0" presId="urn:microsoft.com/office/officeart/2005/8/layout/chevron1"/>
    <dgm:cxn modelId="{D6137A8C-2FB7-4DCE-A680-8C7BF31142DD}" type="presParOf" srcId="{32A67C0A-8FB5-4DEA-AF58-7A168247639E}" destId="{C00DC01C-EFF0-497D-A4F9-3D94D84055C9}" srcOrd="3" destOrd="0" presId="urn:microsoft.com/office/officeart/2005/8/layout/chevron1"/>
    <dgm:cxn modelId="{1922E4B6-7ED5-4653-B5A0-FE2577EE31C5}" type="presParOf" srcId="{32A67C0A-8FB5-4DEA-AF58-7A168247639E}" destId="{DCE288E4-C1C1-497A-9EB9-A5B285D3BB9E}" srcOrd="4" destOrd="0" presId="urn:microsoft.com/office/officeart/2005/8/layout/chevron1"/>
    <dgm:cxn modelId="{0140B641-7611-46AA-8B53-9B46A45201B5}" type="presParOf" srcId="{32A67C0A-8FB5-4DEA-AF58-7A168247639E}" destId="{6E3085BD-ABD3-47F9-AF18-5D8520161BBA}" srcOrd="5" destOrd="0" presId="urn:microsoft.com/office/officeart/2005/8/layout/chevron1"/>
    <dgm:cxn modelId="{44982B4E-9BFF-41CD-8B0F-8B00E8EA7F9C}" type="presParOf" srcId="{32A67C0A-8FB5-4DEA-AF58-7A168247639E}" destId="{AA43FFCB-E97C-4AE8-9277-2BFF247CFD4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a:solidFill>
          <a:schemeClr val="accent5">
            <a:lumMod val="50000"/>
          </a:schemeClr>
        </a:solidFill>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a:solidFill>
          <a:srgbClr val="0097A7"/>
        </a:solidFill>
      </dgm:spPr>
      <dgm:t>
        <a:bodyPr/>
        <a:lstStyle/>
        <a:p>
          <a:r>
            <a:rPr lang="en-US" dirty="0"/>
            <a:t>Future Directions </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4">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C5D4D379-118C-4D87-8CFF-6482F38253BE}" type="pres">
      <dgm:prSet presAssocID="{8B5D865E-A649-485F-8F20-8F7D85D9B1D4}" presName="parTxOnly" presStyleLbl="node1" presStyleIdx="1" presStyleCnt="4">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2" presStyleCnt="4">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3" presStyleCnt="4">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989BAB23-3DDB-4FC7-8053-BF18CBD0FF87}" srcId="{747911BE-DCD5-44F7-856A-781287F525B8}" destId="{EDC86946-1718-4712-8B3C-8D055BEBB164}" srcOrd="3"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1"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2"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FFBAE661-386A-4D6F-A303-3DB6B187FD51}" type="presParOf" srcId="{32A67C0A-8FB5-4DEA-AF58-7A168247639E}" destId="{C5D4D379-118C-4D87-8CFF-6482F38253BE}" srcOrd="2" destOrd="0" presId="urn:microsoft.com/office/officeart/2005/8/layout/chevron1"/>
    <dgm:cxn modelId="{D6137A8C-2FB7-4DCE-A680-8C7BF31142DD}" type="presParOf" srcId="{32A67C0A-8FB5-4DEA-AF58-7A168247639E}" destId="{C00DC01C-EFF0-497D-A4F9-3D94D84055C9}" srcOrd="3" destOrd="0" presId="urn:microsoft.com/office/officeart/2005/8/layout/chevron1"/>
    <dgm:cxn modelId="{1922E4B6-7ED5-4653-B5A0-FE2577EE31C5}" type="presParOf" srcId="{32A67C0A-8FB5-4DEA-AF58-7A168247639E}" destId="{DCE288E4-C1C1-497A-9EB9-A5B285D3BB9E}" srcOrd="4" destOrd="0" presId="urn:microsoft.com/office/officeart/2005/8/layout/chevron1"/>
    <dgm:cxn modelId="{0140B641-7611-46AA-8B53-9B46A45201B5}" type="presParOf" srcId="{32A67C0A-8FB5-4DEA-AF58-7A168247639E}" destId="{6E3085BD-ABD3-47F9-AF18-5D8520161BBA}" srcOrd="5" destOrd="0" presId="urn:microsoft.com/office/officeart/2005/8/layout/chevron1"/>
    <dgm:cxn modelId="{44982B4E-9BFF-41CD-8B0F-8B00E8EA7F9C}" type="presParOf" srcId="{32A67C0A-8FB5-4DEA-AF58-7A168247639E}" destId="{AA43FFCB-E97C-4AE8-9277-2BFF247CFD4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47911BE-DCD5-44F7-856A-781287F525B8}" type="doc">
      <dgm:prSet loTypeId="urn:microsoft.com/office/officeart/2005/8/layout/chevron1" loCatId="process" qsTypeId="urn:microsoft.com/office/officeart/2005/8/quickstyle/simple1" qsCatId="simple" csTypeId="urn:microsoft.com/office/officeart/2005/8/colors/accent5_2" csCatId="accent5" phldr="1"/>
      <dgm:spPr/>
    </dgm:pt>
    <dgm:pt modelId="{1521A894-011E-483D-98FC-36CC22B8E0B7}">
      <dgm:prSet phldrT="[Text]"/>
      <dgm:spPr>
        <a:solidFill>
          <a:srgbClr val="0097A7"/>
        </a:solidFill>
      </dgm:spPr>
      <dgm:t>
        <a:bodyPr/>
        <a:lstStyle/>
        <a:p>
          <a:r>
            <a:rPr lang="en-US" dirty="0"/>
            <a:t>Background</a:t>
          </a:r>
        </a:p>
      </dgm:t>
    </dgm:pt>
    <dgm:pt modelId="{4234C9FE-202D-4AB4-A5F1-FEE3D03ACF76}" type="parTrans" cxnId="{4C552252-9CF4-482C-BE95-F9EA27C0CCC3}">
      <dgm:prSet/>
      <dgm:spPr/>
      <dgm:t>
        <a:bodyPr/>
        <a:lstStyle/>
        <a:p>
          <a:endParaRPr lang="en-US"/>
        </a:p>
      </dgm:t>
    </dgm:pt>
    <dgm:pt modelId="{DD2694BC-F814-4019-A21B-2CD5D493E62D}" type="sibTrans" cxnId="{4C552252-9CF4-482C-BE95-F9EA27C0CCC3}">
      <dgm:prSet/>
      <dgm:spPr/>
      <dgm:t>
        <a:bodyPr/>
        <a:lstStyle/>
        <a:p>
          <a:endParaRPr lang="en-US"/>
        </a:p>
      </dgm:t>
    </dgm:pt>
    <dgm:pt modelId="{8B5D865E-A649-485F-8F20-8F7D85D9B1D4}">
      <dgm:prSet phldrT="[Text]"/>
      <dgm:spPr/>
      <dgm:t>
        <a:bodyPr/>
        <a:lstStyle/>
        <a:p>
          <a:r>
            <a:rPr lang="en-US" dirty="0"/>
            <a:t>Methods</a:t>
          </a:r>
        </a:p>
      </dgm:t>
    </dgm:pt>
    <dgm:pt modelId="{E80C4281-B60E-4124-A90C-AF9ABB0D1F00}" type="parTrans" cxnId="{53105A56-CAF7-4580-A489-1B41EB680C4D}">
      <dgm:prSet/>
      <dgm:spPr/>
      <dgm:t>
        <a:bodyPr/>
        <a:lstStyle/>
        <a:p>
          <a:endParaRPr lang="en-US"/>
        </a:p>
      </dgm:t>
    </dgm:pt>
    <dgm:pt modelId="{13EB52AA-E439-44A1-8750-9BC0B2CE364E}" type="sibTrans" cxnId="{53105A56-CAF7-4580-A489-1B41EB680C4D}">
      <dgm:prSet/>
      <dgm:spPr/>
      <dgm:t>
        <a:bodyPr/>
        <a:lstStyle/>
        <a:p>
          <a:endParaRPr lang="en-US"/>
        </a:p>
      </dgm:t>
    </dgm:pt>
    <dgm:pt modelId="{A884448D-2632-4AFA-A9F0-76871495FC26}">
      <dgm:prSet phldrT="[Text]"/>
      <dgm:spPr/>
      <dgm:t>
        <a:bodyPr/>
        <a:lstStyle/>
        <a:p>
          <a:r>
            <a:rPr lang="en-US" dirty="0"/>
            <a:t>Results</a:t>
          </a:r>
        </a:p>
      </dgm:t>
    </dgm:pt>
    <dgm:pt modelId="{9DD7B4F6-926F-4B2D-B9B3-04BCF2B0DB42}" type="parTrans" cxnId="{E6D09FDC-038D-4DA4-8C1B-F33D5E3E0EE5}">
      <dgm:prSet/>
      <dgm:spPr/>
      <dgm:t>
        <a:bodyPr/>
        <a:lstStyle/>
        <a:p>
          <a:endParaRPr lang="en-US"/>
        </a:p>
      </dgm:t>
    </dgm:pt>
    <dgm:pt modelId="{095D290A-6B31-43F0-9FB2-D17DA9D237EE}" type="sibTrans" cxnId="{E6D09FDC-038D-4DA4-8C1B-F33D5E3E0EE5}">
      <dgm:prSet/>
      <dgm:spPr/>
      <dgm:t>
        <a:bodyPr/>
        <a:lstStyle/>
        <a:p>
          <a:endParaRPr lang="en-US"/>
        </a:p>
      </dgm:t>
    </dgm:pt>
    <dgm:pt modelId="{EDC86946-1718-4712-8B3C-8D055BEBB164}">
      <dgm:prSet phldrT="[Text]"/>
      <dgm:spPr>
        <a:solidFill>
          <a:schemeClr val="accent5">
            <a:lumMod val="50000"/>
          </a:schemeClr>
        </a:solidFill>
      </dgm:spPr>
      <dgm:t>
        <a:bodyPr/>
        <a:lstStyle/>
        <a:p>
          <a:r>
            <a:rPr lang="en-US" dirty="0"/>
            <a:t>Future Directions </a:t>
          </a:r>
        </a:p>
      </dgm:t>
    </dgm:pt>
    <dgm:pt modelId="{E9A4B049-CDAA-4C03-830A-3B2CF86227E3}" type="parTrans" cxnId="{989BAB23-3DDB-4FC7-8053-BF18CBD0FF87}">
      <dgm:prSet/>
      <dgm:spPr/>
      <dgm:t>
        <a:bodyPr/>
        <a:lstStyle/>
        <a:p>
          <a:endParaRPr lang="en-US"/>
        </a:p>
      </dgm:t>
    </dgm:pt>
    <dgm:pt modelId="{E8C20A6D-8399-47B1-B626-B69300CCD99C}" type="sibTrans" cxnId="{989BAB23-3DDB-4FC7-8053-BF18CBD0FF87}">
      <dgm:prSet/>
      <dgm:spPr/>
      <dgm:t>
        <a:bodyPr/>
        <a:lstStyle/>
        <a:p>
          <a:endParaRPr lang="en-US"/>
        </a:p>
      </dgm:t>
    </dgm:pt>
    <dgm:pt modelId="{32A67C0A-8FB5-4DEA-AF58-7A168247639E}" type="pres">
      <dgm:prSet presAssocID="{747911BE-DCD5-44F7-856A-781287F525B8}" presName="Name0" presStyleCnt="0">
        <dgm:presLayoutVars>
          <dgm:dir/>
          <dgm:animLvl val="lvl"/>
          <dgm:resizeHandles val="exact"/>
        </dgm:presLayoutVars>
      </dgm:prSet>
      <dgm:spPr/>
    </dgm:pt>
    <dgm:pt modelId="{23BFA95B-273D-4B71-B6D7-479BB39C30DD}" type="pres">
      <dgm:prSet presAssocID="{1521A894-011E-483D-98FC-36CC22B8E0B7}" presName="parTxOnly" presStyleLbl="node1" presStyleIdx="0" presStyleCnt="4">
        <dgm:presLayoutVars>
          <dgm:chMax val="0"/>
          <dgm:chPref val="0"/>
          <dgm:bulletEnabled val="1"/>
        </dgm:presLayoutVars>
      </dgm:prSet>
      <dgm:spPr/>
    </dgm:pt>
    <dgm:pt modelId="{FD1A1924-74A3-4FA0-8083-C49E28BE91D0}" type="pres">
      <dgm:prSet presAssocID="{DD2694BC-F814-4019-A21B-2CD5D493E62D}" presName="parTxOnlySpace" presStyleCnt="0"/>
      <dgm:spPr/>
    </dgm:pt>
    <dgm:pt modelId="{C5D4D379-118C-4D87-8CFF-6482F38253BE}" type="pres">
      <dgm:prSet presAssocID="{8B5D865E-A649-485F-8F20-8F7D85D9B1D4}" presName="parTxOnly" presStyleLbl="node1" presStyleIdx="1" presStyleCnt="4">
        <dgm:presLayoutVars>
          <dgm:chMax val="0"/>
          <dgm:chPref val="0"/>
          <dgm:bulletEnabled val="1"/>
        </dgm:presLayoutVars>
      </dgm:prSet>
      <dgm:spPr/>
    </dgm:pt>
    <dgm:pt modelId="{C00DC01C-EFF0-497D-A4F9-3D94D84055C9}" type="pres">
      <dgm:prSet presAssocID="{13EB52AA-E439-44A1-8750-9BC0B2CE364E}" presName="parTxOnlySpace" presStyleCnt="0"/>
      <dgm:spPr/>
    </dgm:pt>
    <dgm:pt modelId="{DCE288E4-C1C1-497A-9EB9-A5B285D3BB9E}" type="pres">
      <dgm:prSet presAssocID="{A884448D-2632-4AFA-A9F0-76871495FC26}" presName="parTxOnly" presStyleLbl="node1" presStyleIdx="2" presStyleCnt="4">
        <dgm:presLayoutVars>
          <dgm:chMax val="0"/>
          <dgm:chPref val="0"/>
          <dgm:bulletEnabled val="1"/>
        </dgm:presLayoutVars>
      </dgm:prSet>
      <dgm:spPr/>
    </dgm:pt>
    <dgm:pt modelId="{6E3085BD-ABD3-47F9-AF18-5D8520161BBA}" type="pres">
      <dgm:prSet presAssocID="{095D290A-6B31-43F0-9FB2-D17DA9D237EE}" presName="parTxOnlySpace" presStyleCnt="0"/>
      <dgm:spPr/>
    </dgm:pt>
    <dgm:pt modelId="{AA43FFCB-E97C-4AE8-9277-2BFF247CFD40}" type="pres">
      <dgm:prSet presAssocID="{EDC86946-1718-4712-8B3C-8D055BEBB164}" presName="parTxOnly" presStyleLbl="node1" presStyleIdx="3" presStyleCnt="4">
        <dgm:presLayoutVars>
          <dgm:chMax val="0"/>
          <dgm:chPref val="0"/>
          <dgm:bulletEnabled val="1"/>
        </dgm:presLayoutVars>
      </dgm:prSet>
      <dgm:spPr/>
    </dgm:pt>
  </dgm:ptLst>
  <dgm:cxnLst>
    <dgm:cxn modelId="{C1F09E0E-D2A4-406E-A271-2BDD1D18A8FE}" type="presOf" srcId="{1521A894-011E-483D-98FC-36CC22B8E0B7}" destId="{23BFA95B-273D-4B71-B6D7-479BB39C30DD}" srcOrd="0" destOrd="0" presId="urn:microsoft.com/office/officeart/2005/8/layout/chevron1"/>
    <dgm:cxn modelId="{989BAB23-3DDB-4FC7-8053-BF18CBD0FF87}" srcId="{747911BE-DCD5-44F7-856A-781287F525B8}" destId="{EDC86946-1718-4712-8B3C-8D055BEBB164}" srcOrd="3" destOrd="0" parTransId="{E9A4B049-CDAA-4C03-830A-3B2CF86227E3}" sibTransId="{E8C20A6D-8399-47B1-B626-B69300CCD99C}"/>
    <dgm:cxn modelId="{4C552252-9CF4-482C-BE95-F9EA27C0CCC3}" srcId="{747911BE-DCD5-44F7-856A-781287F525B8}" destId="{1521A894-011E-483D-98FC-36CC22B8E0B7}" srcOrd="0" destOrd="0" parTransId="{4234C9FE-202D-4AB4-A5F1-FEE3D03ACF76}" sibTransId="{DD2694BC-F814-4019-A21B-2CD5D493E62D}"/>
    <dgm:cxn modelId="{53105A56-CAF7-4580-A489-1B41EB680C4D}" srcId="{747911BE-DCD5-44F7-856A-781287F525B8}" destId="{8B5D865E-A649-485F-8F20-8F7D85D9B1D4}" srcOrd="1" destOrd="0" parTransId="{E80C4281-B60E-4124-A90C-AF9ABB0D1F00}" sibTransId="{13EB52AA-E439-44A1-8750-9BC0B2CE364E}"/>
    <dgm:cxn modelId="{36E98E57-4ECF-4033-97C8-95BC9AE31D2B}" type="presOf" srcId="{747911BE-DCD5-44F7-856A-781287F525B8}" destId="{32A67C0A-8FB5-4DEA-AF58-7A168247639E}" srcOrd="0" destOrd="0" presId="urn:microsoft.com/office/officeart/2005/8/layout/chevron1"/>
    <dgm:cxn modelId="{2E680DAC-25AD-4266-992B-5032B6F358CF}" type="presOf" srcId="{8B5D865E-A649-485F-8F20-8F7D85D9B1D4}" destId="{C5D4D379-118C-4D87-8CFF-6482F38253BE}" srcOrd="0" destOrd="0" presId="urn:microsoft.com/office/officeart/2005/8/layout/chevron1"/>
    <dgm:cxn modelId="{DF581CBC-7F0E-4B06-9198-E78E5F9BF8CB}" type="presOf" srcId="{A884448D-2632-4AFA-A9F0-76871495FC26}" destId="{DCE288E4-C1C1-497A-9EB9-A5B285D3BB9E}" srcOrd="0" destOrd="0" presId="urn:microsoft.com/office/officeart/2005/8/layout/chevron1"/>
    <dgm:cxn modelId="{571981D8-5185-431C-B306-EBF7E288D6A7}" type="presOf" srcId="{EDC86946-1718-4712-8B3C-8D055BEBB164}" destId="{AA43FFCB-E97C-4AE8-9277-2BFF247CFD40}" srcOrd="0" destOrd="0" presId="urn:microsoft.com/office/officeart/2005/8/layout/chevron1"/>
    <dgm:cxn modelId="{E6D09FDC-038D-4DA4-8C1B-F33D5E3E0EE5}" srcId="{747911BE-DCD5-44F7-856A-781287F525B8}" destId="{A884448D-2632-4AFA-A9F0-76871495FC26}" srcOrd="2" destOrd="0" parTransId="{9DD7B4F6-926F-4B2D-B9B3-04BCF2B0DB42}" sibTransId="{095D290A-6B31-43F0-9FB2-D17DA9D237EE}"/>
    <dgm:cxn modelId="{D5F79086-1CA3-4B46-AAF6-7DEBB5D2233B}" type="presParOf" srcId="{32A67C0A-8FB5-4DEA-AF58-7A168247639E}" destId="{23BFA95B-273D-4B71-B6D7-479BB39C30DD}" srcOrd="0" destOrd="0" presId="urn:microsoft.com/office/officeart/2005/8/layout/chevron1"/>
    <dgm:cxn modelId="{A482503D-BFCA-454A-BF34-12A3DEE4807F}" type="presParOf" srcId="{32A67C0A-8FB5-4DEA-AF58-7A168247639E}" destId="{FD1A1924-74A3-4FA0-8083-C49E28BE91D0}" srcOrd="1" destOrd="0" presId="urn:microsoft.com/office/officeart/2005/8/layout/chevron1"/>
    <dgm:cxn modelId="{FFBAE661-386A-4D6F-A303-3DB6B187FD51}" type="presParOf" srcId="{32A67C0A-8FB5-4DEA-AF58-7A168247639E}" destId="{C5D4D379-118C-4D87-8CFF-6482F38253BE}" srcOrd="2" destOrd="0" presId="urn:microsoft.com/office/officeart/2005/8/layout/chevron1"/>
    <dgm:cxn modelId="{D6137A8C-2FB7-4DCE-A680-8C7BF31142DD}" type="presParOf" srcId="{32A67C0A-8FB5-4DEA-AF58-7A168247639E}" destId="{C00DC01C-EFF0-497D-A4F9-3D94D84055C9}" srcOrd="3" destOrd="0" presId="urn:microsoft.com/office/officeart/2005/8/layout/chevron1"/>
    <dgm:cxn modelId="{1922E4B6-7ED5-4653-B5A0-FE2577EE31C5}" type="presParOf" srcId="{32A67C0A-8FB5-4DEA-AF58-7A168247639E}" destId="{DCE288E4-C1C1-497A-9EB9-A5B285D3BB9E}" srcOrd="4" destOrd="0" presId="urn:microsoft.com/office/officeart/2005/8/layout/chevron1"/>
    <dgm:cxn modelId="{0140B641-7611-46AA-8B53-9B46A45201B5}" type="presParOf" srcId="{32A67C0A-8FB5-4DEA-AF58-7A168247639E}" destId="{6E3085BD-ABD3-47F9-AF18-5D8520161BBA}" srcOrd="5" destOrd="0" presId="urn:microsoft.com/office/officeart/2005/8/layout/chevron1"/>
    <dgm:cxn modelId="{44982B4E-9BFF-41CD-8B0F-8B00E8EA7F9C}" type="presParOf" srcId="{32A67C0A-8FB5-4DEA-AF58-7A168247639E}" destId="{AA43FFCB-E97C-4AE8-9277-2BFF247CFD4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215" y="0"/>
          <a:ext cx="2454045"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177" y="0"/>
        <a:ext cx="2246121" cy="207924"/>
      </dsp:txXfrm>
    </dsp:sp>
    <dsp:sp modelId="{C5D4D379-118C-4D87-8CFF-6482F38253BE}">
      <dsp:nvSpPr>
        <dsp:cNvPr id="0" name=""/>
        <dsp:cNvSpPr/>
      </dsp:nvSpPr>
      <dsp:spPr>
        <a:xfrm>
          <a:off x="2212856"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2316818" y="0"/>
        <a:ext cx="2246121" cy="207924"/>
      </dsp:txXfrm>
    </dsp:sp>
    <dsp:sp modelId="{DCE288E4-C1C1-497A-9EB9-A5B285D3BB9E}">
      <dsp:nvSpPr>
        <dsp:cNvPr id="0" name=""/>
        <dsp:cNvSpPr/>
      </dsp:nvSpPr>
      <dsp:spPr>
        <a:xfrm>
          <a:off x="4421497"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25459" y="0"/>
        <a:ext cx="2246121" cy="207924"/>
      </dsp:txXfrm>
    </dsp:sp>
    <dsp:sp modelId="{AA43FFCB-E97C-4AE8-9277-2BFF247CFD40}">
      <dsp:nvSpPr>
        <dsp:cNvPr id="0" name=""/>
        <dsp:cNvSpPr/>
      </dsp:nvSpPr>
      <dsp:spPr>
        <a:xfrm>
          <a:off x="6630138"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Future Directions </a:t>
          </a:r>
        </a:p>
      </dsp:txBody>
      <dsp:txXfrm>
        <a:off x="6734100" y="0"/>
        <a:ext cx="2246121" cy="2079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215" y="0"/>
          <a:ext cx="2454045"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177" y="0"/>
        <a:ext cx="2246121" cy="207924"/>
      </dsp:txXfrm>
    </dsp:sp>
    <dsp:sp modelId="{C5D4D379-118C-4D87-8CFF-6482F38253BE}">
      <dsp:nvSpPr>
        <dsp:cNvPr id="0" name=""/>
        <dsp:cNvSpPr/>
      </dsp:nvSpPr>
      <dsp:spPr>
        <a:xfrm>
          <a:off x="2212856" y="0"/>
          <a:ext cx="2454045"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2316818" y="0"/>
        <a:ext cx="2246121" cy="207924"/>
      </dsp:txXfrm>
    </dsp:sp>
    <dsp:sp modelId="{DCE288E4-C1C1-497A-9EB9-A5B285D3BB9E}">
      <dsp:nvSpPr>
        <dsp:cNvPr id="0" name=""/>
        <dsp:cNvSpPr/>
      </dsp:nvSpPr>
      <dsp:spPr>
        <a:xfrm>
          <a:off x="4421497"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25459" y="0"/>
        <a:ext cx="2246121" cy="207924"/>
      </dsp:txXfrm>
    </dsp:sp>
    <dsp:sp modelId="{AA43FFCB-E97C-4AE8-9277-2BFF247CFD40}">
      <dsp:nvSpPr>
        <dsp:cNvPr id="0" name=""/>
        <dsp:cNvSpPr/>
      </dsp:nvSpPr>
      <dsp:spPr>
        <a:xfrm>
          <a:off x="6630138"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Future Directions </a:t>
          </a:r>
        </a:p>
      </dsp:txBody>
      <dsp:txXfrm>
        <a:off x="6734100" y="0"/>
        <a:ext cx="2246121" cy="207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215" y="0"/>
          <a:ext cx="2454045"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177" y="0"/>
        <a:ext cx="2246121" cy="207924"/>
      </dsp:txXfrm>
    </dsp:sp>
    <dsp:sp modelId="{C5D4D379-118C-4D87-8CFF-6482F38253BE}">
      <dsp:nvSpPr>
        <dsp:cNvPr id="0" name=""/>
        <dsp:cNvSpPr/>
      </dsp:nvSpPr>
      <dsp:spPr>
        <a:xfrm>
          <a:off x="2212856"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2316818" y="0"/>
        <a:ext cx="2246121" cy="207924"/>
      </dsp:txXfrm>
    </dsp:sp>
    <dsp:sp modelId="{DCE288E4-C1C1-497A-9EB9-A5B285D3BB9E}">
      <dsp:nvSpPr>
        <dsp:cNvPr id="0" name=""/>
        <dsp:cNvSpPr/>
      </dsp:nvSpPr>
      <dsp:spPr>
        <a:xfrm>
          <a:off x="4421497"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25459" y="0"/>
        <a:ext cx="2246121" cy="207924"/>
      </dsp:txXfrm>
    </dsp:sp>
    <dsp:sp modelId="{AA43FFCB-E97C-4AE8-9277-2BFF247CFD40}">
      <dsp:nvSpPr>
        <dsp:cNvPr id="0" name=""/>
        <dsp:cNvSpPr/>
      </dsp:nvSpPr>
      <dsp:spPr>
        <a:xfrm>
          <a:off x="6630138"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Future Directions </a:t>
          </a:r>
        </a:p>
      </dsp:txBody>
      <dsp:txXfrm>
        <a:off x="6734100" y="0"/>
        <a:ext cx="2246121" cy="207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215" y="0"/>
          <a:ext cx="2454045"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177" y="0"/>
        <a:ext cx="2246121" cy="207924"/>
      </dsp:txXfrm>
    </dsp:sp>
    <dsp:sp modelId="{C5D4D379-118C-4D87-8CFF-6482F38253BE}">
      <dsp:nvSpPr>
        <dsp:cNvPr id="0" name=""/>
        <dsp:cNvSpPr/>
      </dsp:nvSpPr>
      <dsp:spPr>
        <a:xfrm>
          <a:off x="2212856"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2316818" y="0"/>
        <a:ext cx="2246121" cy="207924"/>
      </dsp:txXfrm>
    </dsp:sp>
    <dsp:sp modelId="{DCE288E4-C1C1-497A-9EB9-A5B285D3BB9E}">
      <dsp:nvSpPr>
        <dsp:cNvPr id="0" name=""/>
        <dsp:cNvSpPr/>
      </dsp:nvSpPr>
      <dsp:spPr>
        <a:xfrm>
          <a:off x="4421497"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25459" y="0"/>
        <a:ext cx="2246121" cy="207924"/>
      </dsp:txXfrm>
    </dsp:sp>
    <dsp:sp modelId="{AA43FFCB-E97C-4AE8-9277-2BFF247CFD40}">
      <dsp:nvSpPr>
        <dsp:cNvPr id="0" name=""/>
        <dsp:cNvSpPr/>
      </dsp:nvSpPr>
      <dsp:spPr>
        <a:xfrm>
          <a:off x="6630138"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Future Directions </a:t>
          </a:r>
        </a:p>
      </dsp:txBody>
      <dsp:txXfrm>
        <a:off x="6734100" y="0"/>
        <a:ext cx="2246121" cy="207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215" y="0"/>
          <a:ext cx="2454045"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177" y="0"/>
        <a:ext cx="2246121" cy="207924"/>
      </dsp:txXfrm>
    </dsp:sp>
    <dsp:sp modelId="{C5D4D379-118C-4D87-8CFF-6482F38253BE}">
      <dsp:nvSpPr>
        <dsp:cNvPr id="0" name=""/>
        <dsp:cNvSpPr/>
      </dsp:nvSpPr>
      <dsp:spPr>
        <a:xfrm>
          <a:off x="2212856"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2316818" y="0"/>
        <a:ext cx="2246121" cy="207924"/>
      </dsp:txXfrm>
    </dsp:sp>
    <dsp:sp modelId="{DCE288E4-C1C1-497A-9EB9-A5B285D3BB9E}">
      <dsp:nvSpPr>
        <dsp:cNvPr id="0" name=""/>
        <dsp:cNvSpPr/>
      </dsp:nvSpPr>
      <dsp:spPr>
        <a:xfrm>
          <a:off x="4421497"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25459" y="0"/>
        <a:ext cx="2246121" cy="207924"/>
      </dsp:txXfrm>
    </dsp:sp>
    <dsp:sp modelId="{AA43FFCB-E97C-4AE8-9277-2BFF247CFD40}">
      <dsp:nvSpPr>
        <dsp:cNvPr id="0" name=""/>
        <dsp:cNvSpPr/>
      </dsp:nvSpPr>
      <dsp:spPr>
        <a:xfrm>
          <a:off x="6630138"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Future Directions </a:t>
          </a:r>
        </a:p>
      </dsp:txBody>
      <dsp:txXfrm>
        <a:off x="6734100" y="0"/>
        <a:ext cx="2246121" cy="2079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215" y="0"/>
          <a:ext cx="2454045"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177" y="0"/>
        <a:ext cx="2246121" cy="207924"/>
      </dsp:txXfrm>
    </dsp:sp>
    <dsp:sp modelId="{C5D4D379-118C-4D87-8CFF-6482F38253BE}">
      <dsp:nvSpPr>
        <dsp:cNvPr id="0" name=""/>
        <dsp:cNvSpPr/>
      </dsp:nvSpPr>
      <dsp:spPr>
        <a:xfrm>
          <a:off x="2212856" y="0"/>
          <a:ext cx="2454045"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2316818" y="0"/>
        <a:ext cx="2246121" cy="207924"/>
      </dsp:txXfrm>
    </dsp:sp>
    <dsp:sp modelId="{DCE288E4-C1C1-497A-9EB9-A5B285D3BB9E}">
      <dsp:nvSpPr>
        <dsp:cNvPr id="0" name=""/>
        <dsp:cNvSpPr/>
      </dsp:nvSpPr>
      <dsp:spPr>
        <a:xfrm>
          <a:off x="4421497"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25459" y="0"/>
        <a:ext cx="2246121" cy="207924"/>
      </dsp:txXfrm>
    </dsp:sp>
    <dsp:sp modelId="{AA43FFCB-E97C-4AE8-9277-2BFF247CFD40}">
      <dsp:nvSpPr>
        <dsp:cNvPr id="0" name=""/>
        <dsp:cNvSpPr/>
      </dsp:nvSpPr>
      <dsp:spPr>
        <a:xfrm>
          <a:off x="6630138"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Future Directions </a:t>
          </a:r>
        </a:p>
      </dsp:txBody>
      <dsp:txXfrm>
        <a:off x="6734100" y="0"/>
        <a:ext cx="2246121" cy="20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215" y="0"/>
          <a:ext cx="2454045"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177" y="0"/>
        <a:ext cx="2246121" cy="207924"/>
      </dsp:txXfrm>
    </dsp:sp>
    <dsp:sp modelId="{C5D4D379-118C-4D87-8CFF-6482F38253BE}">
      <dsp:nvSpPr>
        <dsp:cNvPr id="0" name=""/>
        <dsp:cNvSpPr/>
      </dsp:nvSpPr>
      <dsp:spPr>
        <a:xfrm>
          <a:off x="2212856" y="0"/>
          <a:ext cx="2454045"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2316818" y="0"/>
        <a:ext cx="2246121" cy="207924"/>
      </dsp:txXfrm>
    </dsp:sp>
    <dsp:sp modelId="{DCE288E4-C1C1-497A-9EB9-A5B285D3BB9E}">
      <dsp:nvSpPr>
        <dsp:cNvPr id="0" name=""/>
        <dsp:cNvSpPr/>
      </dsp:nvSpPr>
      <dsp:spPr>
        <a:xfrm>
          <a:off x="4421497"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25459" y="0"/>
        <a:ext cx="2246121" cy="207924"/>
      </dsp:txXfrm>
    </dsp:sp>
    <dsp:sp modelId="{AA43FFCB-E97C-4AE8-9277-2BFF247CFD40}">
      <dsp:nvSpPr>
        <dsp:cNvPr id="0" name=""/>
        <dsp:cNvSpPr/>
      </dsp:nvSpPr>
      <dsp:spPr>
        <a:xfrm>
          <a:off x="6630138"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Future Directions </a:t>
          </a:r>
        </a:p>
      </dsp:txBody>
      <dsp:txXfrm>
        <a:off x="6734100" y="0"/>
        <a:ext cx="2246121" cy="2079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215" y="0"/>
          <a:ext cx="2454045"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177" y="0"/>
        <a:ext cx="2246121" cy="207924"/>
      </dsp:txXfrm>
    </dsp:sp>
    <dsp:sp modelId="{C5D4D379-118C-4D87-8CFF-6482F38253BE}">
      <dsp:nvSpPr>
        <dsp:cNvPr id="0" name=""/>
        <dsp:cNvSpPr/>
      </dsp:nvSpPr>
      <dsp:spPr>
        <a:xfrm>
          <a:off x="2212856"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2316818" y="0"/>
        <a:ext cx="2246121" cy="207924"/>
      </dsp:txXfrm>
    </dsp:sp>
    <dsp:sp modelId="{DCE288E4-C1C1-497A-9EB9-A5B285D3BB9E}">
      <dsp:nvSpPr>
        <dsp:cNvPr id="0" name=""/>
        <dsp:cNvSpPr/>
      </dsp:nvSpPr>
      <dsp:spPr>
        <a:xfrm>
          <a:off x="4421497" y="0"/>
          <a:ext cx="2454045"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25459" y="0"/>
        <a:ext cx="2246121" cy="207924"/>
      </dsp:txXfrm>
    </dsp:sp>
    <dsp:sp modelId="{AA43FFCB-E97C-4AE8-9277-2BFF247CFD40}">
      <dsp:nvSpPr>
        <dsp:cNvPr id="0" name=""/>
        <dsp:cNvSpPr/>
      </dsp:nvSpPr>
      <dsp:spPr>
        <a:xfrm>
          <a:off x="6630138" y="0"/>
          <a:ext cx="2454045"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Future Directions </a:t>
          </a:r>
        </a:p>
      </dsp:txBody>
      <dsp:txXfrm>
        <a:off x="6734100" y="0"/>
        <a:ext cx="2246121" cy="2079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215" y="0"/>
          <a:ext cx="2454045"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177" y="0"/>
        <a:ext cx="2246121" cy="207924"/>
      </dsp:txXfrm>
    </dsp:sp>
    <dsp:sp modelId="{C5D4D379-118C-4D87-8CFF-6482F38253BE}">
      <dsp:nvSpPr>
        <dsp:cNvPr id="0" name=""/>
        <dsp:cNvSpPr/>
      </dsp:nvSpPr>
      <dsp:spPr>
        <a:xfrm>
          <a:off x="2212856"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2316818" y="0"/>
        <a:ext cx="2246121" cy="207924"/>
      </dsp:txXfrm>
    </dsp:sp>
    <dsp:sp modelId="{DCE288E4-C1C1-497A-9EB9-A5B285D3BB9E}">
      <dsp:nvSpPr>
        <dsp:cNvPr id="0" name=""/>
        <dsp:cNvSpPr/>
      </dsp:nvSpPr>
      <dsp:spPr>
        <a:xfrm>
          <a:off x="4421497" y="0"/>
          <a:ext cx="2454045"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25459" y="0"/>
        <a:ext cx="2246121" cy="207924"/>
      </dsp:txXfrm>
    </dsp:sp>
    <dsp:sp modelId="{AA43FFCB-E97C-4AE8-9277-2BFF247CFD40}">
      <dsp:nvSpPr>
        <dsp:cNvPr id="0" name=""/>
        <dsp:cNvSpPr/>
      </dsp:nvSpPr>
      <dsp:spPr>
        <a:xfrm>
          <a:off x="6630138" y="0"/>
          <a:ext cx="2454045"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Future Directions </a:t>
          </a:r>
        </a:p>
      </dsp:txBody>
      <dsp:txXfrm>
        <a:off x="6734100" y="0"/>
        <a:ext cx="2246121" cy="207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A95B-273D-4B71-B6D7-479BB39C30DD}">
      <dsp:nvSpPr>
        <dsp:cNvPr id="0" name=""/>
        <dsp:cNvSpPr/>
      </dsp:nvSpPr>
      <dsp:spPr>
        <a:xfrm>
          <a:off x="4215" y="0"/>
          <a:ext cx="2454045" cy="207924"/>
        </a:xfrm>
        <a:prstGeom prst="chevron">
          <a:avLst/>
        </a:prstGeom>
        <a:solidFill>
          <a:srgbClr val="009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108177" y="0"/>
        <a:ext cx="2246121" cy="207924"/>
      </dsp:txXfrm>
    </dsp:sp>
    <dsp:sp modelId="{C5D4D379-118C-4D87-8CFF-6482F38253BE}">
      <dsp:nvSpPr>
        <dsp:cNvPr id="0" name=""/>
        <dsp:cNvSpPr/>
      </dsp:nvSpPr>
      <dsp:spPr>
        <a:xfrm>
          <a:off x="2212856"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Methods</a:t>
          </a:r>
        </a:p>
      </dsp:txBody>
      <dsp:txXfrm>
        <a:off x="2316818" y="0"/>
        <a:ext cx="2246121" cy="207924"/>
      </dsp:txXfrm>
    </dsp:sp>
    <dsp:sp modelId="{DCE288E4-C1C1-497A-9EB9-A5B285D3BB9E}">
      <dsp:nvSpPr>
        <dsp:cNvPr id="0" name=""/>
        <dsp:cNvSpPr/>
      </dsp:nvSpPr>
      <dsp:spPr>
        <a:xfrm>
          <a:off x="4421497" y="0"/>
          <a:ext cx="2454045" cy="2079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4525459" y="0"/>
        <a:ext cx="2246121" cy="207924"/>
      </dsp:txXfrm>
    </dsp:sp>
    <dsp:sp modelId="{AA43FFCB-E97C-4AE8-9277-2BFF247CFD40}">
      <dsp:nvSpPr>
        <dsp:cNvPr id="0" name=""/>
        <dsp:cNvSpPr/>
      </dsp:nvSpPr>
      <dsp:spPr>
        <a:xfrm>
          <a:off x="6630138" y="0"/>
          <a:ext cx="2454045" cy="207924"/>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Future Directions </a:t>
          </a:r>
        </a:p>
      </dsp:txBody>
      <dsp:txXfrm>
        <a:off x="6734100" y="0"/>
        <a:ext cx="2246121" cy="2079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a370e4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a370e4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M and k</a:t>
            </a:r>
            <a:endParaRPr/>
          </a:p>
        </p:txBody>
      </p:sp>
    </p:spTree>
    <p:extLst>
      <p:ext uri="{BB962C8B-B14F-4D97-AF65-F5344CB8AC3E}">
        <p14:creationId xmlns:p14="http://schemas.microsoft.com/office/powerpoint/2010/main" val="748810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4d64e197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4d64e197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4d64e1978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4d64e197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d64e197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d64e197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45fe4f3ef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45fe4f3ef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Fix citations (see title slide)</a:t>
            </a:r>
            <a:endParaRPr/>
          </a:p>
          <a:p>
            <a:pPr marL="0" lvl="0" indent="0" algn="l" rtl="0">
              <a:spcBef>
                <a:spcPts val="0"/>
              </a:spcBef>
              <a:spcAft>
                <a:spcPts val="0"/>
              </a:spcAft>
              <a:buNone/>
            </a:pPr>
            <a:endParaRPr/>
          </a:p>
          <a:p>
            <a:pPr marL="0" lvl="0" indent="0" algn="l" rtl="0">
              <a:spcBef>
                <a:spcPts val="0"/>
              </a:spcBef>
              <a:spcAft>
                <a:spcPts val="0"/>
              </a:spcAft>
              <a:buNone/>
            </a:pPr>
            <a:r>
              <a:rPr lang="en"/>
              <a:t>All are commercially or recreationally important off the coast of Oregon</a:t>
            </a:r>
            <a:endParaRPr/>
          </a:p>
          <a:p>
            <a:pPr marL="0" lvl="0" indent="0" algn="l" rtl="0">
              <a:spcBef>
                <a:spcPts val="0"/>
              </a:spcBef>
              <a:spcAft>
                <a:spcPts val="0"/>
              </a:spcAft>
              <a:buNone/>
            </a:pPr>
            <a:r>
              <a:rPr lang="en"/>
              <a:t>Rockfish fishery (mainly recreational) nets state $14 annually, mostly due to black rockfish, increasing since 2015</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45fe4f3ef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45fe4f3ef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4d64e197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4d64e197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4d64e19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4d64e19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Effects of fishing:</a:t>
            </a:r>
            <a:endParaRPr/>
          </a:p>
          <a:p>
            <a:pPr marL="457200" lvl="0" indent="-298450" algn="l" rtl="0">
              <a:spcBef>
                <a:spcPts val="0"/>
              </a:spcBef>
              <a:spcAft>
                <a:spcPts val="0"/>
              </a:spcAft>
              <a:buSzPts val="1100"/>
              <a:buChar char="-"/>
            </a:pPr>
            <a:r>
              <a:rPr lang="en"/>
              <a:t>Truncation of age structure</a:t>
            </a:r>
            <a:endParaRPr/>
          </a:p>
          <a:p>
            <a:pPr marL="457200" lvl="0" indent="-298450" algn="l" rtl="0">
              <a:spcBef>
                <a:spcPts val="0"/>
              </a:spcBef>
              <a:spcAft>
                <a:spcPts val="0"/>
              </a:spcAft>
              <a:buSzPts val="1100"/>
              <a:buChar char="-"/>
            </a:pPr>
            <a:r>
              <a:rPr lang="en"/>
              <a:t>Decreased biomass and abundance</a:t>
            </a:r>
            <a:endParaRPr/>
          </a:p>
          <a:p>
            <a:pPr marL="457200" lvl="0" indent="-298450" algn="l" rtl="0">
              <a:spcBef>
                <a:spcPts val="0"/>
              </a:spcBef>
              <a:spcAft>
                <a:spcPts val="0"/>
              </a:spcAft>
              <a:buSzPts val="1100"/>
              <a:buChar char="-"/>
            </a:pPr>
            <a:r>
              <a:rPr lang="en"/>
              <a:t>Increased vulnerability to fishing</a:t>
            </a:r>
            <a:endParaRPr/>
          </a:p>
          <a:p>
            <a:pPr marL="0" lvl="0" indent="0" algn="l" rtl="0">
              <a:spcBef>
                <a:spcPts val="0"/>
              </a:spcBef>
              <a:spcAft>
                <a:spcPts val="0"/>
              </a:spcAft>
              <a:buNone/>
            </a:pPr>
            <a:r>
              <a:rPr lang="en"/>
              <a:t>Growing emphasis on use of marine protected areas (MPAs) to protect fisheries and reduce effects of fishing pressure </a:t>
            </a:r>
            <a:endParaRPr/>
          </a:p>
          <a:p>
            <a:pPr marL="0" lvl="0" indent="0" algn="l" rtl="0">
              <a:spcBef>
                <a:spcPts val="0"/>
              </a:spcBef>
              <a:spcAft>
                <a:spcPts val="0"/>
              </a:spcAft>
              <a:buNone/>
            </a:pPr>
            <a:r>
              <a:rPr lang="en"/>
              <a:t>149 studies on 124 MPAs in 29 countries</a:t>
            </a:r>
            <a:endParaRPr/>
          </a:p>
          <a:p>
            <a:pPr marL="0" lvl="0" indent="0" algn="l" rtl="0">
              <a:spcBef>
                <a:spcPts val="0"/>
              </a:spcBef>
              <a:spcAft>
                <a:spcPts val="0"/>
              </a:spcAft>
              <a:buNone/>
            </a:pPr>
            <a:r>
              <a:rPr lang="en"/>
              <a:t>As of 2015, 3.5% of world’s oceans in MPAs, about 1.6% strongly or fully protected (Lubchenco and Grorud-Colvert, 2015)</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370e44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370e44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Effects of fishing:</a:t>
            </a:r>
            <a:endParaRPr/>
          </a:p>
          <a:p>
            <a:pPr marL="457200" lvl="0" indent="-298450" algn="l" rtl="0">
              <a:spcBef>
                <a:spcPts val="0"/>
              </a:spcBef>
              <a:spcAft>
                <a:spcPts val="0"/>
              </a:spcAft>
              <a:buSzPts val="1100"/>
              <a:buChar char="-"/>
            </a:pPr>
            <a:r>
              <a:rPr lang="en"/>
              <a:t>Truncation of age structure</a:t>
            </a:r>
            <a:endParaRPr/>
          </a:p>
          <a:p>
            <a:pPr marL="457200" lvl="0" indent="-298450" algn="l" rtl="0">
              <a:spcBef>
                <a:spcPts val="0"/>
              </a:spcBef>
              <a:spcAft>
                <a:spcPts val="0"/>
              </a:spcAft>
              <a:buSzPts val="1100"/>
              <a:buChar char="-"/>
            </a:pPr>
            <a:r>
              <a:rPr lang="en"/>
              <a:t>Decreased biomass and abundance</a:t>
            </a:r>
            <a:endParaRPr/>
          </a:p>
          <a:p>
            <a:pPr marL="457200" lvl="0" indent="-298450" algn="l" rtl="0">
              <a:spcBef>
                <a:spcPts val="0"/>
              </a:spcBef>
              <a:spcAft>
                <a:spcPts val="0"/>
              </a:spcAft>
              <a:buSzPts val="1100"/>
              <a:buChar char="-"/>
            </a:pPr>
            <a:r>
              <a:rPr lang="en"/>
              <a:t>Increased vulnerability to fishing</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5fe4f3ef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5fe4f3ef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Fix figure = too big</a:t>
            </a:r>
            <a:endParaRPr/>
          </a:p>
          <a:p>
            <a:pPr marL="0" lvl="0" indent="0" algn="l" rtl="0">
              <a:spcBef>
                <a:spcPts val="0"/>
              </a:spcBef>
              <a:spcAft>
                <a:spcPts val="0"/>
              </a:spcAft>
              <a:buNone/>
            </a:pPr>
            <a:r>
              <a:rPr lang="en"/>
              <a:t>Standard deviation of population trajectory equation</a:t>
            </a:r>
            <a:endParaRPr/>
          </a:p>
          <a:p>
            <a:pPr marL="0" lvl="0" indent="0" algn="l" rtl="0">
              <a:spcBef>
                <a:spcPts val="0"/>
              </a:spcBef>
              <a:spcAft>
                <a:spcPts val="0"/>
              </a:spcAft>
              <a:buNone/>
            </a:pPr>
            <a:endParaRPr/>
          </a:p>
          <a:p>
            <a:pPr marL="0" lvl="0" indent="0" algn="l" rtl="0">
              <a:spcBef>
                <a:spcPts val="0"/>
              </a:spcBef>
              <a:spcAft>
                <a:spcPts val="0"/>
              </a:spcAft>
              <a:buNone/>
            </a:pPr>
            <a:r>
              <a:rPr lang="en"/>
              <a:t>Open population dynamics with stochastic recruitment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rate at which the age structure fills in and biomass increases depends on the species’ natural mortality rate, von Bertalanffy growth rate, variability in recruitment, and the age at entry into the fishery (Kaplan et al. in review; White et al. 2013).</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5fe4f3ef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5fe4f3ef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Fix figure = too big</a:t>
            </a:r>
            <a:endParaRPr/>
          </a:p>
          <a:p>
            <a:pPr marL="0" lvl="0" indent="0" algn="l" rtl="0">
              <a:spcBef>
                <a:spcPts val="0"/>
              </a:spcBef>
              <a:spcAft>
                <a:spcPts val="0"/>
              </a:spcAft>
              <a:buNone/>
            </a:pPr>
            <a:r>
              <a:rPr lang="en"/>
              <a:t>Standard deviation of population trajectory equation</a:t>
            </a:r>
            <a:endParaRPr/>
          </a:p>
          <a:p>
            <a:pPr marL="0" lvl="0" indent="0" algn="l" rtl="0">
              <a:spcBef>
                <a:spcPts val="0"/>
              </a:spcBef>
              <a:spcAft>
                <a:spcPts val="0"/>
              </a:spcAft>
              <a:buNone/>
            </a:pPr>
            <a:endParaRPr/>
          </a:p>
          <a:p>
            <a:pPr marL="0" lvl="0" indent="0" algn="l" rtl="0">
              <a:spcBef>
                <a:spcPts val="0"/>
              </a:spcBef>
              <a:spcAft>
                <a:spcPts val="0"/>
              </a:spcAft>
              <a:buNone/>
            </a:pPr>
            <a:r>
              <a:rPr lang="en"/>
              <a:t>Open population dynamics with stochastic recruitment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rate at which the age structure fills in and biomass increases depends on the species’ natural mortality rate, von Bertalanffy growth rate, variability in recruitment, and the age at entry into the fishery (Kaplan et al. in review; White et al. 2013).</a:t>
            </a:r>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03424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5a370e44b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5a370e44b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Fishing effort is reduced for stocks below a certain threshold (B40%, or 40% of unfished biomass) until it hits B10%, after which the fishery is closed completely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5a370e44b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5a370e44b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Fishing effort is reduced for stocks below a certain threshold (B40%, or 40% of unfished biomass) until it hits B10%, after which the fishery is closed completely</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5080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a370e4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a370e4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M and 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a370e4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a370e4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M and k</a:t>
            </a:r>
            <a:endParaRPr/>
          </a:p>
        </p:txBody>
      </p:sp>
    </p:spTree>
    <p:extLst>
      <p:ext uri="{BB962C8B-B14F-4D97-AF65-F5344CB8AC3E}">
        <p14:creationId xmlns:p14="http://schemas.microsoft.com/office/powerpoint/2010/main" val="317792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CFE2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9.png"/><Relationship Id="rId7" Type="http://schemas.openxmlformats.org/officeDocument/2006/relationships/diagramColors" Target="../diagrams/colors9.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10.jpg"/><Relationship Id="rId7" Type="http://schemas.openxmlformats.org/officeDocument/2006/relationships/diagramLayout" Target="../diagrams/layout10.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Data" Target="../diagrams/data10.xml"/><Relationship Id="rId5" Type="http://schemas.openxmlformats.org/officeDocument/2006/relationships/image" Target="../media/image12.jpg"/><Relationship Id="rId10" Type="http://schemas.microsoft.com/office/2007/relationships/diagramDrawing" Target="../diagrams/drawing10.xml"/><Relationship Id="rId4" Type="http://schemas.openxmlformats.org/officeDocument/2006/relationships/image" Target="../media/image11.jpg"/><Relationship Id="rId9" Type="http://schemas.openxmlformats.org/officeDocument/2006/relationships/diagramColors" Target="../diagrams/colors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1.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5.png"/><Relationship Id="rId7" Type="http://schemas.openxmlformats.org/officeDocument/2006/relationships/diagramLayout" Target="../diagrams/layout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Data" Target="../diagrams/data3.xml"/><Relationship Id="rId5" Type="http://schemas.openxmlformats.org/officeDocument/2006/relationships/image" Target="../media/image7.png"/><Relationship Id="rId10" Type="http://schemas.microsoft.com/office/2007/relationships/diagramDrawing" Target="../diagrams/drawing3.xml"/><Relationship Id="rId4" Type="http://schemas.openxmlformats.org/officeDocument/2006/relationships/image" Target="../media/image6.pn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pn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01796" y="648604"/>
            <a:ext cx="6577971" cy="2068286"/>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sz="3000" dirty="0">
                <a:solidFill>
                  <a:srgbClr val="1C4587"/>
                </a:solidFill>
                <a:latin typeface="Times New Roman"/>
                <a:ea typeface="Times New Roman"/>
                <a:cs typeface="Times New Roman"/>
                <a:sym typeface="Times New Roman"/>
              </a:rPr>
              <a:t>Accounting for population dynamics improves the use of no-take marine reserves for fishery management</a:t>
            </a:r>
            <a:endParaRPr dirty="0">
              <a:solidFill>
                <a:srgbClr val="1C4587"/>
              </a:solidFill>
            </a:endParaRPr>
          </a:p>
        </p:txBody>
      </p:sp>
      <p:sp>
        <p:nvSpPr>
          <p:cNvPr id="55" name="Google Shape;55;p13"/>
          <p:cNvSpPr txBox="1">
            <a:spLocks noGrp="1"/>
          </p:cNvSpPr>
          <p:nvPr>
            <p:ph type="subTitle" idx="1"/>
          </p:nvPr>
        </p:nvSpPr>
        <p:spPr>
          <a:xfrm>
            <a:off x="1895775" y="3060461"/>
            <a:ext cx="3390015" cy="1439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1C4587"/>
                </a:solidFill>
              </a:rPr>
              <a:t>Victoria Quennessen</a:t>
            </a:r>
            <a:endParaRPr sz="2400" dirty="0">
              <a:solidFill>
                <a:srgbClr val="1C4587"/>
              </a:solidFill>
            </a:endParaRPr>
          </a:p>
          <a:p>
            <a:pPr marL="0" lvl="0" indent="0" rtl="0">
              <a:spcBef>
                <a:spcPts val="0"/>
              </a:spcBef>
              <a:spcAft>
                <a:spcPts val="0"/>
              </a:spcAft>
              <a:buNone/>
            </a:pPr>
            <a:r>
              <a:rPr lang="en" sz="1400" dirty="0">
                <a:solidFill>
                  <a:srgbClr val="1C4587"/>
                </a:solidFill>
              </a:rPr>
              <a:t>MS Student in Fisheries Science</a:t>
            </a:r>
            <a:endParaRPr sz="1400" dirty="0">
              <a:solidFill>
                <a:srgbClr val="1C4587"/>
              </a:solidFill>
            </a:endParaRPr>
          </a:p>
          <a:p>
            <a:pPr marL="0" lvl="0" indent="0" rtl="0">
              <a:spcBef>
                <a:spcPts val="0"/>
              </a:spcBef>
              <a:spcAft>
                <a:spcPts val="0"/>
              </a:spcAft>
              <a:buNone/>
            </a:pPr>
            <a:r>
              <a:rPr lang="en-US" sz="1400" dirty="0">
                <a:solidFill>
                  <a:srgbClr val="1C4587"/>
                </a:solidFill>
              </a:rPr>
              <a:t>Hotel Coral y Marina, Ensenada, Mexico</a:t>
            </a:r>
            <a:endParaRPr sz="1400" dirty="0">
              <a:solidFill>
                <a:srgbClr val="1C4587"/>
              </a:solidFill>
            </a:endParaRPr>
          </a:p>
          <a:p>
            <a:pPr marL="0" lvl="0" indent="0" rtl="0">
              <a:spcBef>
                <a:spcPts val="0"/>
              </a:spcBef>
              <a:spcAft>
                <a:spcPts val="0"/>
              </a:spcAft>
              <a:buNone/>
            </a:pPr>
            <a:r>
              <a:rPr lang="en-US" sz="1400" dirty="0">
                <a:solidFill>
                  <a:srgbClr val="1C4587"/>
                </a:solidFill>
              </a:rPr>
              <a:t>Western Society of Naturalists</a:t>
            </a:r>
            <a:endParaRPr sz="1400" dirty="0">
              <a:solidFill>
                <a:srgbClr val="1C4587"/>
              </a:solidFill>
            </a:endParaRPr>
          </a:p>
          <a:p>
            <a:pPr marL="0" lvl="0" indent="0" rtl="0">
              <a:spcBef>
                <a:spcPts val="0"/>
              </a:spcBef>
              <a:spcAft>
                <a:spcPts val="0"/>
              </a:spcAft>
              <a:buNone/>
            </a:pPr>
            <a:r>
              <a:rPr lang="en-US" sz="1400" dirty="0">
                <a:solidFill>
                  <a:srgbClr val="1C4587"/>
                </a:solidFill>
              </a:rPr>
              <a:t>November 2</a:t>
            </a:r>
            <a:r>
              <a:rPr lang="en-US" sz="1400" baseline="30000" dirty="0">
                <a:solidFill>
                  <a:srgbClr val="1C4587"/>
                </a:solidFill>
              </a:rPr>
              <a:t>nd</a:t>
            </a:r>
            <a:r>
              <a:rPr lang="en-US" sz="1400" dirty="0">
                <a:solidFill>
                  <a:srgbClr val="1C4587"/>
                </a:solidFill>
              </a:rPr>
              <a:t>, 2019</a:t>
            </a:r>
            <a:endParaRPr sz="1400" dirty="0">
              <a:solidFill>
                <a:srgbClr val="1C4587"/>
              </a:solidFill>
            </a:endParaRPr>
          </a:p>
          <a:p>
            <a:pPr marL="0" lvl="0" indent="0" rtl="0">
              <a:spcBef>
                <a:spcPts val="0"/>
              </a:spcBef>
              <a:spcAft>
                <a:spcPts val="0"/>
              </a:spcAft>
              <a:buNone/>
            </a:pPr>
            <a:endParaRPr sz="1800" dirty="0">
              <a:solidFill>
                <a:srgbClr val="1C4587"/>
              </a:solidFill>
            </a:endParaRPr>
          </a:p>
        </p:txBody>
      </p:sp>
      <p:pic>
        <p:nvPicPr>
          <p:cNvPr id="2" name="Picture 1">
            <a:extLst>
              <a:ext uri="{FF2B5EF4-FFF2-40B4-BE49-F238E27FC236}">
                <a16:creationId xmlns:a16="http://schemas.microsoft.com/office/drawing/2014/main" id="{82FFE887-36E5-46DD-B7E4-BDE004C9BE9D}"/>
              </a:ext>
            </a:extLst>
          </p:cNvPr>
          <p:cNvPicPr>
            <a:picLocks noChangeAspect="1"/>
          </p:cNvPicPr>
          <p:nvPr/>
        </p:nvPicPr>
        <p:blipFill>
          <a:blip r:embed="rId3"/>
          <a:stretch>
            <a:fillRect/>
          </a:stretch>
        </p:blipFill>
        <p:spPr>
          <a:xfrm>
            <a:off x="7032172" y="9630"/>
            <a:ext cx="2107544" cy="5143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325300" y="696575"/>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Next steps:</a:t>
            </a:r>
            <a:endParaRPr dirty="0">
              <a:solidFill>
                <a:srgbClr val="1C4587"/>
              </a:solidFill>
            </a:endParaRPr>
          </a:p>
        </p:txBody>
      </p:sp>
      <p:sp>
        <p:nvSpPr>
          <p:cNvPr id="236" name="Google Shape;236;p22"/>
          <p:cNvSpPr txBox="1"/>
          <p:nvPr/>
        </p:nvSpPr>
        <p:spPr>
          <a:xfrm>
            <a:off x="375550" y="1589554"/>
            <a:ext cx="4159800" cy="23784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1C4587"/>
              </a:buClr>
              <a:buSzPts val="2000"/>
              <a:buChar char="●"/>
            </a:pPr>
            <a:r>
              <a:rPr lang="en" sz="2000" dirty="0">
                <a:solidFill>
                  <a:srgbClr val="1C4587"/>
                </a:solidFill>
              </a:rPr>
              <a:t>Partner with ODFW</a:t>
            </a:r>
            <a:endParaRPr sz="2000" dirty="0">
              <a:solidFill>
                <a:srgbClr val="1C4587"/>
              </a:solidFill>
            </a:endParaRPr>
          </a:p>
          <a:p>
            <a:pPr marL="457200" lvl="0" indent="-355600" algn="l" rtl="0">
              <a:lnSpc>
                <a:spcPct val="150000"/>
              </a:lnSpc>
              <a:spcBef>
                <a:spcPts val="0"/>
              </a:spcBef>
              <a:spcAft>
                <a:spcPts val="0"/>
              </a:spcAft>
              <a:buClr>
                <a:srgbClr val="1C4587"/>
              </a:buClr>
              <a:buSzPts val="2000"/>
              <a:buChar char="●"/>
            </a:pPr>
            <a:r>
              <a:rPr lang="en" sz="2000" dirty="0">
                <a:solidFill>
                  <a:srgbClr val="1C4587"/>
                </a:solidFill>
              </a:rPr>
              <a:t>Compare results to real data</a:t>
            </a:r>
            <a:endParaRPr sz="2000" dirty="0">
              <a:solidFill>
                <a:srgbClr val="1C4587"/>
              </a:solidFill>
            </a:endParaRPr>
          </a:p>
          <a:p>
            <a:pPr marL="457200" lvl="0" indent="-355600" algn="l" rtl="0">
              <a:lnSpc>
                <a:spcPct val="150000"/>
              </a:lnSpc>
              <a:spcBef>
                <a:spcPts val="0"/>
              </a:spcBef>
              <a:spcAft>
                <a:spcPts val="0"/>
              </a:spcAft>
              <a:buClr>
                <a:srgbClr val="1C4587"/>
              </a:buClr>
              <a:buSzPts val="2000"/>
              <a:buChar char="●"/>
            </a:pPr>
            <a:r>
              <a:rPr lang="en" sz="2000" dirty="0">
                <a:solidFill>
                  <a:srgbClr val="1C4587"/>
                </a:solidFill>
              </a:rPr>
              <a:t>Potentially help ODFW prep for 2023 OR marine reserve assessment</a:t>
            </a:r>
            <a:endParaRPr sz="2000" dirty="0">
              <a:solidFill>
                <a:srgbClr val="1C4587"/>
              </a:solidFill>
            </a:endParaRPr>
          </a:p>
        </p:txBody>
      </p:sp>
      <p:pic>
        <p:nvPicPr>
          <p:cNvPr id="242" name="Google Shape;242;p22"/>
          <p:cNvPicPr preferRelativeResize="0"/>
          <p:nvPr/>
        </p:nvPicPr>
        <p:blipFill>
          <a:blip r:embed="rId3">
            <a:alphaModFix/>
          </a:blip>
          <a:stretch>
            <a:fillRect/>
          </a:stretch>
        </p:blipFill>
        <p:spPr>
          <a:xfrm>
            <a:off x="4892600" y="1162900"/>
            <a:ext cx="3386225" cy="3386225"/>
          </a:xfrm>
          <a:prstGeom prst="rect">
            <a:avLst/>
          </a:prstGeom>
          <a:noFill/>
          <a:ln>
            <a:noFill/>
          </a:ln>
        </p:spPr>
      </p:pic>
      <p:graphicFrame>
        <p:nvGraphicFramePr>
          <p:cNvPr id="10" name="Diagram 9">
            <a:extLst>
              <a:ext uri="{FF2B5EF4-FFF2-40B4-BE49-F238E27FC236}">
                <a16:creationId xmlns:a16="http://schemas.microsoft.com/office/drawing/2014/main" id="{1B509563-460D-4505-9D0E-56683DC8F181}"/>
              </a:ext>
            </a:extLst>
          </p:cNvPr>
          <p:cNvGraphicFramePr/>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6965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21"/>
          <p:cNvSpPr txBox="1">
            <a:spLocks noGrp="1"/>
          </p:cNvSpPr>
          <p:nvPr>
            <p:ph type="body" idx="1"/>
          </p:nvPr>
        </p:nvSpPr>
        <p:spPr>
          <a:xfrm>
            <a:off x="0" y="860225"/>
            <a:ext cx="7464600" cy="2333100"/>
          </a:xfrm>
          <a:prstGeom prst="rect">
            <a:avLst/>
          </a:prstGeom>
        </p:spPr>
        <p:txBody>
          <a:bodyPr spcFirstLastPara="1" wrap="square" lIns="91425" tIns="91425" rIns="91425" bIns="91425" anchor="t" anchorCtr="0">
            <a:noAutofit/>
          </a:bodyPr>
          <a:lstStyle/>
          <a:p>
            <a:pPr marL="342900" lvl="0" indent="-323850" algn="l" rtl="0">
              <a:lnSpc>
                <a:spcPct val="150000"/>
              </a:lnSpc>
              <a:spcBef>
                <a:spcPts val="0"/>
              </a:spcBef>
              <a:spcAft>
                <a:spcPts val="0"/>
              </a:spcAft>
              <a:buClr>
                <a:srgbClr val="1C4587"/>
              </a:buClr>
              <a:buSzPts val="2400"/>
              <a:buChar char="●"/>
            </a:pPr>
            <a:r>
              <a:rPr lang="en" sz="2400" dirty="0">
                <a:solidFill>
                  <a:srgbClr val="1C4587"/>
                </a:solidFill>
              </a:rPr>
              <a:t>Replicate base model</a:t>
            </a:r>
            <a:endParaRPr sz="2400" dirty="0">
              <a:solidFill>
                <a:srgbClr val="1C4587"/>
              </a:solidFill>
            </a:endParaRPr>
          </a:p>
          <a:p>
            <a:pPr marL="342900" lvl="0" indent="-323850" algn="l" rtl="0">
              <a:lnSpc>
                <a:spcPct val="150000"/>
              </a:lnSpc>
              <a:spcBef>
                <a:spcPts val="0"/>
              </a:spcBef>
              <a:spcAft>
                <a:spcPts val="0"/>
              </a:spcAft>
              <a:buClr>
                <a:srgbClr val="1C4587"/>
              </a:buClr>
              <a:buSzPts val="2400"/>
              <a:buChar char="●"/>
            </a:pPr>
            <a:r>
              <a:rPr lang="en" sz="2400" dirty="0">
                <a:solidFill>
                  <a:srgbClr val="1C4587"/>
                </a:solidFill>
              </a:rPr>
              <a:t>Incorporate variability and stochastic recruitment </a:t>
            </a:r>
            <a:endParaRPr sz="2400" dirty="0">
              <a:solidFill>
                <a:srgbClr val="1C4587"/>
              </a:solidFill>
            </a:endParaRPr>
          </a:p>
          <a:p>
            <a:pPr marL="342900" lvl="0" indent="-323850" algn="l" rtl="0">
              <a:lnSpc>
                <a:spcPct val="150000"/>
              </a:lnSpc>
              <a:spcBef>
                <a:spcPts val="0"/>
              </a:spcBef>
              <a:spcAft>
                <a:spcPts val="0"/>
              </a:spcAft>
              <a:buClr>
                <a:srgbClr val="1C4587"/>
              </a:buClr>
              <a:buSzPts val="2400"/>
              <a:buChar char="●"/>
            </a:pPr>
            <a:r>
              <a:rPr lang="en" sz="2400" dirty="0">
                <a:solidFill>
                  <a:srgbClr val="1C4587"/>
                </a:solidFill>
              </a:rPr>
              <a:t>Explore timescales </a:t>
            </a:r>
            <a:endParaRPr sz="2400" dirty="0">
              <a:solidFill>
                <a:srgbClr val="1C4587"/>
              </a:solidFill>
            </a:endParaRPr>
          </a:p>
          <a:p>
            <a:pPr marL="342900" lvl="0" indent="-323850" algn="l" rtl="0">
              <a:lnSpc>
                <a:spcPct val="150000"/>
              </a:lnSpc>
              <a:spcBef>
                <a:spcPts val="0"/>
              </a:spcBef>
              <a:spcAft>
                <a:spcPts val="0"/>
              </a:spcAft>
              <a:buClr>
                <a:srgbClr val="1C4587"/>
              </a:buClr>
              <a:buSzPts val="2400"/>
              <a:buChar char="●"/>
            </a:pPr>
            <a:r>
              <a:rPr lang="en" sz="2400" dirty="0">
                <a:solidFill>
                  <a:srgbClr val="1C4587"/>
                </a:solidFill>
              </a:rPr>
              <a:t>Compare control rules</a:t>
            </a:r>
            <a:endParaRPr sz="2400" dirty="0">
              <a:solidFill>
                <a:srgbClr val="1C4587"/>
              </a:solidFill>
            </a:endParaRPr>
          </a:p>
        </p:txBody>
      </p:sp>
      <p:grpSp>
        <p:nvGrpSpPr>
          <p:cNvPr id="220" name="Google Shape;220;p21"/>
          <p:cNvGrpSpPr/>
          <p:nvPr/>
        </p:nvGrpSpPr>
        <p:grpSpPr>
          <a:xfrm>
            <a:off x="0" y="3678650"/>
            <a:ext cx="9144000" cy="1484100"/>
            <a:chOff x="0" y="3678650"/>
            <a:chExt cx="9144000" cy="1484100"/>
          </a:xfrm>
        </p:grpSpPr>
        <p:sp>
          <p:nvSpPr>
            <p:cNvPr id="221" name="Google Shape;221;p21"/>
            <p:cNvSpPr/>
            <p:nvPr/>
          </p:nvSpPr>
          <p:spPr>
            <a:xfrm>
              <a:off x="0" y="3678650"/>
              <a:ext cx="9144000" cy="1484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1"/>
            <p:cNvGrpSpPr/>
            <p:nvPr/>
          </p:nvGrpSpPr>
          <p:grpSpPr>
            <a:xfrm>
              <a:off x="211275" y="3834950"/>
              <a:ext cx="2747550" cy="1255350"/>
              <a:chOff x="211275" y="3834950"/>
              <a:chExt cx="2747550" cy="1255350"/>
            </a:xfrm>
          </p:grpSpPr>
          <p:pic>
            <p:nvPicPr>
              <p:cNvPr id="223" name="Google Shape;223;p21"/>
              <p:cNvPicPr preferRelativeResize="0"/>
              <p:nvPr/>
            </p:nvPicPr>
            <p:blipFill rotWithShape="1">
              <a:blip r:embed="rId3">
                <a:alphaModFix/>
              </a:blip>
              <a:srcRect l="7809" t="25084" r="9195" b="27993"/>
              <a:stretch/>
            </p:blipFill>
            <p:spPr>
              <a:xfrm>
                <a:off x="211275" y="3834950"/>
                <a:ext cx="2724823" cy="1155276"/>
              </a:xfrm>
              <a:prstGeom prst="rect">
                <a:avLst/>
              </a:prstGeom>
              <a:noFill/>
              <a:ln>
                <a:noFill/>
              </a:ln>
            </p:spPr>
          </p:pic>
          <p:sp>
            <p:nvSpPr>
              <p:cNvPr id="224" name="Google Shape;224;p21"/>
              <p:cNvSpPr txBox="1"/>
              <p:nvPr/>
            </p:nvSpPr>
            <p:spPr>
              <a:xfrm>
                <a:off x="2437725" y="4805600"/>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nvGrpSpPr>
            <p:cNvPr id="225" name="Google Shape;225;p21"/>
            <p:cNvGrpSpPr/>
            <p:nvPr/>
          </p:nvGrpSpPr>
          <p:grpSpPr>
            <a:xfrm>
              <a:off x="6199425" y="3834950"/>
              <a:ext cx="2724825" cy="1231475"/>
              <a:chOff x="6199425" y="3834950"/>
              <a:chExt cx="2724825" cy="1231475"/>
            </a:xfrm>
          </p:grpSpPr>
          <p:pic>
            <p:nvPicPr>
              <p:cNvPr id="226" name="Google Shape;226;p21"/>
              <p:cNvPicPr preferRelativeResize="0"/>
              <p:nvPr/>
            </p:nvPicPr>
            <p:blipFill rotWithShape="1">
              <a:blip r:embed="rId4">
                <a:alphaModFix/>
              </a:blip>
              <a:srcRect t="26163" b="16872"/>
              <a:stretch/>
            </p:blipFill>
            <p:spPr>
              <a:xfrm>
                <a:off x="6199425" y="3834950"/>
                <a:ext cx="2724813" cy="1164127"/>
              </a:xfrm>
              <a:prstGeom prst="rect">
                <a:avLst/>
              </a:prstGeom>
              <a:noFill/>
              <a:ln>
                <a:noFill/>
              </a:ln>
            </p:spPr>
          </p:pic>
          <p:sp>
            <p:nvSpPr>
              <p:cNvPr id="227" name="Google Shape;227;p21"/>
              <p:cNvSpPr txBox="1"/>
              <p:nvPr/>
            </p:nvSpPr>
            <p:spPr>
              <a:xfrm>
                <a:off x="8403150" y="4781725"/>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nvGrpSpPr>
            <p:cNvPr id="228" name="Google Shape;228;p21"/>
            <p:cNvGrpSpPr/>
            <p:nvPr/>
          </p:nvGrpSpPr>
          <p:grpSpPr>
            <a:xfrm>
              <a:off x="3270637" y="3834950"/>
              <a:ext cx="2594248" cy="1240325"/>
              <a:chOff x="3270637" y="3834950"/>
              <a:chExt cx="2594248" cy="1240325"/>
            </a:xfrm>
          </p:grpSpPr>
          <p:pic>
            <p:nvPicPr>
              <p:cNvPr id="229" name="Google Shape;229;p21"/>
              <p:cNvPicPr preferRelativeResize="0"/>
              <p:nvPr/>
            </p:nvPicPr>
            <p:blipFill rotWithShape="1">
              <a:blip r:embed="rId5">
                <a:alphaModFix/>
              </a:blip>
              <a:srcRect l="2247" t="22497" r="476" b="19295"/>
              <a:stretch/>
            </p:blipFill>
            <p:spPr>
              <a:xfrm>
                <a:off x="3270637" y="3834950"/>
                <a:ext cx="2594248" cy="1164127"/>
              </a:xfrm>
              <a:prstGeom prst="rect">
                <a:avLst/>
              </a:prstGeom>
              <a:noFill/>
              <a:ln>
                <a:noFill/>
              </a:ln>
            </p:spPr>
          </p:pic>
          <p:sp>
            <p:nvSpPr>
              <p:cNvPr id="230" name="Google Shape;230;p21"/>
              <p:cNvSpPr txBox="1"/>
              <p:nvPr/>
            </p:nvSpPr>
            <p:spPr>
              <a:xfrm>
                <a:off x="5343775" y="4790575"/>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graphicFrame>
        <p:nvGraphicFramePr>
          <p:cNvPr id="22" name="Diagram 21">
            <a:extLst>
              <a:ext uri="{FF2B5EF4-FFF2-40B4-BE49-F238E27FC236}">
                <a16:creationId xmlns:a16="http://schemas.microsoft.com/office/drawing/2014/main" id="{6532BD6B-3C0A-4E74-A05A-8C2534F395D3}"/>
              </a:ext>
            </a:extLst>
          </p:cNvPr>
          <p:cNvGraphicFramePr/>
          <p:nvPr>
            <p:extLst>
              <p:ext uri="{D42A27DB-BD31-4B8C-83A1-F6EECF244321}">
                <p14:modId xmlns:p14="http://schemas.microsoft.com/office/powerpoint/2010/main" val="3947449558"/>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title"/>
          </p:nvPr>
        </p:nvSpPr>
        <p:spPr>
          <a:xfrm>
            <a:off x="4495800" y="855450"/>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Outcomes</a:t>
            </a:r>
            <a:endParaRPr>
              <a:solidFill>
                <a:srgbClr val="1C4587"/>
              </a:solidFill>
            </a:endParaRPr>
          </a:p>
        </p:txBody>
      </p:sp>
      <p:sp>
        <p:nvSpPr>
          <p:cNvPr id="263" name="Google Shape;263;p24"/>
          <p:cNvSpPr txBox="1">
            <a:spLocks noGrp="1"/>
          </p:cNvSpPr>
          <p:nvPr>
            <p:ph type="body" idx="1"/>
          </p:nvPr>
        </p:nvSpPr>
        <p:spPr>
          <a:xfrm>
            <a:off x="4801875" y="1567100"/>
            <a:ext cx="4260300" cy="29991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1C4587"/>
              </a:buClr>
              <a:buSzPts val="2000"/>
              <a:buChar char="●"/>
            </a:pPr>
            <a:r>
              <a:rPr lang="en" sz="2000">
                <a:solidFill>
                  <a:srgbClr val="1C4587"/>
                </a:solidFill>
              </a:rPr>
              <a:t>Improved methodologies for assessment and management of fisheries populations in marine reserves following implementation</a:t>
            </a:r>
            <a:endParaRPr sz="2000">
              <a:solidFill>
                <a:srgbClr val="1C4587"/>
              </a:solidFill>
            </a:endParaRPr>
          </a:p>
          <a:p>
            <a:pPr marL="457200" lvl="0" indent="-355600" algn="l" rtl="0">
              <a:lnSpc>
                <a:spcPct val="115000"/>
              </a:lnSpc>
              <a:spcBef>
                <a:spcPts val="1000"/>
              </a:spcBef>
              <a:spcAft>
                <a:spcPts val="0"/>
              </a:spcAft>
              <a:buClr>
                <a:srgbClr val="1C4587"/>
              </a:buClr>
              <a:buSzPts val="2000"/>
              <a:buChar char="●"/>
            </a:pPr>
            <a:r>
              <a:rPr lang="en" sz="2000">
                <a:solidFill>
                  <a:srgbClr val="1C4587"/>
                </a:solidFill>
              </a:rPr>
              <a:t>Open-access R model </a:t>
            </a:r>
            <a:endParaRPr sz="2000">
              <a:solidFill>
                <a:srgbClr val="1C4587"/>
              </a:solidFill>
            </a:endParaRPr>
          </a:p>
          <a:p>
            <a:pPr marL="0" lvl="0" indent="0" algn="l" rtl="0">
              <a:lnSpc>
                <a:spcPct val="115000"/>
              </a:lnSpc>
              <a:spcBef>
                <a:spcPts val="1000"/>
              </a:spcBef>
              <a:spcAft>
                <a:spcPts val="1000"/>
              </a:spcAft>
              <a:buNone/>
            </a:pPr>
            <a:endParaRPr sz="2000">
              <a:solidFill>
                <a:srgbClr val="1C4587"/>
              </a:solidFill>
            </a:endParaRPr>
          </a:p>
        </p:txBody>
      </p:sp>
      <p:sp>
        <p:nvSpPr>
          <p:cNvPr id="264" name="Google Shape;264;p24"/>
          <p:cNvSpPr/>
          <p:nvPr/>
        </p:nvSpPr>
        <p:spPr>
          <a:xfrm>
            <a:off x="0" y="0"/>
            <a:ext cx="1668300" cy="267900"/>
          </a:xfrm>
          <a:prstGeom prst="homePlate">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265" name="Google Shape;265;p24"/>
          <p:cNvSpPr/>
          <p:nvPr/>
        </p:nvSpPr>
        <p:spPr>
          <a:xfrm>
            <a:off x="36679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Methods</a:t>
            </a:r>
            <a:endParaRPr/>
          </a:p>
        </p:txBody>
      </p:sp>
      <p:sp>
        <p:nvSpPr>
          <p:cNvPr id="266" name="Google Shape;266;p24"/>
          <p:cNvSpPr/>
          <p:nvPr/>
        </p:nvSpPr>
        <p:spPr>
          <a:xfrm>
            <a:off x="5517774" y="0"/>
            <a:ext cx="19140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Hypotheses</a:t>
            </a:r>
            <a:endParaRPr/>
          </a:p>
        </p:txBody>
      </p:sp>
      <p:sp>
        <p:nvSpPr>
          <p:cNvPr id="267" name="Google Shape;267;p24"/>
          <p:cNvSpPr/>
          <p:nvPr/>
        </p:nvSpPr>
        <p:spPr>
          <a:xfrm>
            <a:off x="7431875" y="0"/>
            <a:ext cx="1849800" cy="267900"/>
          </a:xfrm>
          <a:prstGeom prst="chevron">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Outcomes</a:t>
            </a:r>
            <a:endParaRPr/>
          </a:p>
        </p:txBody>
      </p:sp>
      <p:sp>
        <p:nvSpPr>
          <p:cNvPr id="268" name="Google Shape;268;p24"/>
          <p:cNvSpPr/>
          <p:nvPr/>
        </p:nvSpPr>
        <p:spPr>
          <a:xfrm>
            <a:off x="1668300" y="0"/>
            <a:ext cx="199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 Questions</a:t>
            </a:r>
            <a:endParaRPr/>
          </a:p>
        </p:txBody>
      </p:sp>
      <p:grpSp>
        <p:nvGrpSpPr>
          <p:cNvPr id="269" name="Google Shape;269;p24"/>
          <p:cNvGrpSpPr/>
          <p:nvPr/>
        </p:nvGrpSpPr>
        <p:grpSpPr>
          <a:xfrm>
            <a:off x="360100" y="459125"/>
            <a:ext cx="3890400" cy="4629300"/>
            <a:chOff x="131500" y="459125"/>
            <a:chExt cx="3890400" cy="4629300"/>
          </a:xfrm>
        </p:grpSpPr>
        <p:sp>
          <p:nvSpPr>
            <p:cNvPr id="270" name="Google Shape;270;p24"/>
            <p:cNvSpPr/>
            <p:nvPr/>
          </p:nvSpPr>
          <p:spPr>
            <a:xfrm>
              <a:off x="131500" y="459125"/>
              <a:ext cx="3890400" cy="4629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24"/>
            <p:cNvGrpSpPr/>
            <p:nvPr/>
          </p:nvGrpSpPr>
          <p:grpSpPr>
            <a:xfrm>
              <a:off x="727774" y="703050"/>
              <a:ext cx="2747568" cy="4165137"/>
              <a:chOff x="727774" y="703050"/>
              <a:chExt cx="2747568" cy="4165137"/>
            </a:xfrm>
          </p:grpSpPr>
          <p:grpSp>
            <p:nvGrpSpPr>
              <p:cNvPr id="272" name="Google Shape;272;p24"/>
              <p:cNvGrpSpPr/>
              <p:nvPr/>
            </p:nvGrpSpPr>
            <p:grpSpPr>
              <a:xfrm>
                <a:off x="727775" y="703050"/>
                <a:ext cx="2747550" cy="1255350"/>
                <a:chOff x="211275" y="3834950"/>
                <a:chExt cx="2747550" cy="1255350"/>
              </a:xfrm>
            </p:grpSpPr>
            <p:pic>
              <p:nvPicPr>
                <p:cNvPr id="273" name="Google Shape;273;p24"/>
                <p:cNvPicPr preferRelativeResize="0"/>
                <p:nvPr/>
              </p:nvPicPr>
              <p:blipFill rotWithShape="1">
                <a:blip r:embed="rId3">
                  <a:alphaModFix/>
                </a:blip>
                <a:srcRect l="7809" t="25084" r="9195" b="27993"/>
                <a:stretch/>
              </p:blipFill>
              <p:spPr>
                <a:xfrm>
                  <a:off x="211275" y="3834950"/>
                  <a:ext cx="2724823" cy="1155276"/>
                </a:xfrm>
                <a:prstGeom prst="rect">
                  <a:avLst/>
                </a:prstGeom>
                <a:noFill/>
                <a:ln>
                  <a:noFill/>
                </a:ln>
              </p:spPr>
            </p:pic>
            <p:sp>
              <p:nvSpPr>
                <p:cNvPr id="274" name="Google Shape;274;p24"/>
                <p:cNvSpPr txBox="1"/>
                <p:nvPr/>
              </p:nvSpPr>
              <p:spPr>
                <a:xfrm>
                  <a:off x="2437725" y="4805600"/>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nvGrpSpPr>
              <p:cNvPr id="275" name="Google Shape;275;p24"/>
              <p:cNvGrpSpPr/>
              <p:nvPr/>
            </p:nvGrpSpPr>
            <p:grpSpPr>
              <a:xfrm>
                <a:off x="727774" y="2045269"/>
                <a:ext cx="2747568" cy="1349226"/>
                <a:chOff x="3270637" y="3834950"/>
                <a:chExt cx="2594248" cy="1240325"/>
              </a:xfrm>
            </p:grpSpPr>
            <p:pic>
              <p:nvPicPr>
                <p:cNvPr id="276" name="Google Shape;276;p24"/>
                <p:cNvPicPr preferRelativeResize="0"/>
                <p:nvPr/>
              </p:nvPicPr>
              <p:blipFill rotWithShape="1">
                <a:blip r:embed="rId4">
                  <a:alphaModFix/>
                </a:blip>
                <a:srcRect l="2247" t="22497" r="476" b="19295"/>
                <a:stretch/>
              </p:blipFill>
              <p:spPr>
                <a:xfrm>
                  <a:off x="3270637" y="3834950"/>
                  <a:ext cx="2594248" cy="1164127"/>
                </a:xfrm>
                <a:prstGeom prst="rect">
                  <a:avLst/>
                </a:prstGeom>
                <a:noFill/>
                <a:ln>
                  <a:noFill/>
                </a:ln>
              </p:spPr>
            </p:pic>
            <p:sp>
              <p:nvSpPr>
                <p:cNvPr id="277" name="Google Shape;277;p24"/>
                <p:cNvSpPr txBox="1"/>
                <p:nvPr/>
              </p:nvSpPr>
              <p:spPr>
                <a:xfrm>
                  <a:off x="5343775" y="4790575"/>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nvGrpSpPr>
              <p:cNvPr id="278" name="Google Shape;278;p24"/>
              <p:cNvGrpSpPr/>
              <p:nvPr/>
            </p:nvGrpSpPr>
            <p:grpSpPr>
              <a:xfrm>
                <a:off x="727828" y="3518983"/>
                <a:ext cx="2747441" cy="1349204"/>
                <a:chOff x="6199425" y="3834950"/>
                <a:chExt cx="2724825" cy="1231475"/>
              </a:xfrm>
            </p:grpSpPr>
            <p:pic>
              <p:nvPicPr>
                <p:cNvPr id="279" name="Google Shape;279;p24"/>
                <p:cNvPicPr preferRelativeResize="0"/>
                <p:nvPr/>
              </p:nvPicPr>
              <p:blipFill rotWithShape="1">
                <a:blip r:embed="rId5">
                  <a:alphaModFix/>
                </a:blip>
                <a:srcRect t="26163" b="16872"/>
                <a:stretch/>
              </p:blipFill>
              <p:spPr>
                <a:xfrm>
                  <a:off x="6199425" y="3834950"/>
                  <a:ext cx="2724813" cy="1164127"/>
                </a:xfrm>
                <a:prstGeom prst="rect">
                  <a:avLst/>
                </a:prstGeom>
                <a:noFill/>
                <a:ln>
                  <a:noFill/>
                </a:ln>
              </p:spPr>
            </p:pic>
            <p:sp>
              <p:nvSpPr>
                <p:cNvPr id="280" name="Google Shape;280;p24"/>
                <p:cNvSpPr txBox="1"/>
                <p:nvPr/>
              </p:nvSpPr>
              <p:spPr>
                <a:xfrm>
                  <a:off x="8403150" y="4781725"/>
                  <a:ext cx="521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1C4587"/>
                      </a:solidFill>
                    </a:rPr>
                    <a:t>Alex Avila</a:t>
                  </a:r>
                  <a:endParaRPr sz="600">
                    <a:solidFill>
                      <a:srgbClr val="1C4587"/>
                    </a:solidFill>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a:spLocks noGrp="1"/>
          </p:cNvSpPr>
          <p:nvPr>
            <p:ph type="title"/>
          </p:nvPr>
        </p:nvSpPr>
        <p:spPr>
          <a:xfrm>
            <a:off x="311700" y="445025"/>
            <a:ext cx="595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Key Questions</a:t>
            </a:r>
            <a:endParaRPr>
              <a:solidFill>
                <a:srgbClr val="1C4587"/>
              </a:solidFill>
            </a:endParaRPr>
          </a:p>
        </p:txBody>
      </p:sp>
      <p:sp>
        <p:nvSpPr>
          <p:cNvPr id="200" name="Google Shape;200;p20"/>
          <p:cNvSpPr txBox="1">
            <a:spLocks noGrp="1"/>
          </p:cNvSpPr>
          <p:nvPr>
            <p:ph type="body" idx="1"/>
          </p:nvPr>
        </p:nvSpPr>
        <p:spPr>
          <a:xfrm>
            <a:off x="183300" y="1142425"/>
            <a:ext cx="6752400" cy="399090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Clr>
                <a:srgbClr val="1C4587"/>
              </a:buClr>
              <a:buSzPts val="2200"/>
              <a:buAutoNum type="arabicPeriod"/>
            </a:pPr>
            <a:r>
              <a:rPr lang="en" sz="2200">
                <a:solidFill>
                  <a:srgbClr val="1C4587"/>
                </a:solidFill>
              </a:rPr>
              <a:t>How can we best use information from within reserves to help manage fisheries following reserve implementation?</a:t>
            </a:r>
            <a:endParaRPr sz="2200">
              <a:solidFill>
                <a:srgbClr val="1C4587"/>
              </a:solidFill>
            </a:endParaRPr>
          </a:p>
          <a:p>
            <a:pPr marL="914400" lvl="1" indent="-368300" algn="l" rtl="0">
              <a:lnSpc>
                <a:spcPct val="150000"/>
              </a:lnSpc>
              <a:spcBef>
                <a:spcPts val="0"/>
              </a:spcBef>
              <a:spcAft>
                <a:spcPts val="0"/>
              </a:spcAft>
              <a:buClr>
                <a:srgbClr val="1C4587"/>
              </a:buClr>
              <a:buSzPts val="2200"/>
              <a:buAutoNum type="alphaLcPeriod"/>
            </a:pPr>
            <a:r>
              <a:rPr lang="en" sz="2200">
                <a:solidFill>
                  <a:srgbClr val="1C4587"/>
                </a:solidFill>
              </a:rPr>
              <a:t>What are the timescales?</a:t>
            </a:r>
            <a:endParaRPr sz="2200">
              <a:solidFill>
                <a:srgbClr val="1C4587"/>
              </a:solidFill>
            </a:endParaRPr>
          </a:p>
          <a:p>
            <a:pPr marL="914400" lvl="1" indent="-368300" algn="l" rtl="0">
              <a:lnSpc>
                <a:spcPct val="150000"/>
              </a:lnSpc>
              <a:spcBef>
                <a:spcPts val="0"/>
              </a:spcBef>
              <a:spcAft>
                <a:spcPts val="0"/>
              </a:spcAft>
              <a:buClr>
                <a:srgbClr val="1C4587"/>
              </a:buClr>
              <a:buSzPts val="2200"/>
              <a:buAutoNum type="alphaLcPeriod"/>
            </a:pPr>
            <a:r>
              <a:rPr lang="en" sz="2200">
                <a:solidFill>
                  <a:srgbClr val="1C4587"/>
                </a:solidFill>
              </a:rPr>
              <a:t>How can we apply control rules?</a:t>
            </a:r>
            <a:endParaRPr sz="2200">
              <a:solidFill>
                <a:srgbClr val="1C4587"/>
              </a:solidFill>
            </a:endParaRPr>
          </a:p>
          <a:p>
            <a:pPr marL="914400" lvl="1" indent="-368300" algn="l" rtl="0">
              <a:lnSpc>
                <a:spcPct val="150000"/>
              </a:lnSpc>
              <a:spcBef>
                <a:spcPts val="0"/>
              </a:spcBef>
              <a:spcAft>
                <a:spcPts val="0"/>
              </a:spcAft>
              <a:buClr>
                <a:srgbClr val="1C4587"/>
              </a:buClr>
              <a:buSzPts val="2200"/>
              <a:buAutoNum type="alphaLcPeriod"/>
            </a:pPr>
            <a:r>
              <a:rPr lang="en" sz="2200">
                <a:solidFill>
                  <a:srgbClr val="1C4587"/>
                </a:solidFill>
              </a:rPr>
              <a:t>How do different life history characteristics affect timescales?</a:t>
            </a:r>
            <a:endParaRPr sz="2200">
              <a:solidFill>
                <a:srgbClr val="1C4587"/>
              </a:solidFill>
            </a:endParaRPr>
          </a:p>
          <a:p>
            <a:pPr marL="457200" lvl="0" indent="0" algn="l" rtl="0">
              <a:lnSpc>
                <a:spcPct val="150000"/>
              </a:lnSpc>
              <a:spcBef>
                <a:spcPts val="0"/>
              </a:spcBef>
              <a:spcAft>
                <a:spcPts val="0"/>
              </a:spcAft>
              <a:buNone/>
            </a:pPr>
            <a:endParaRPr sz="2200">
              <a:solidFill>
                <a:srgbClr val="1C4587"/>
              </a:solidFill>
            </a:endParaRPr>
          </a:p>
        </p:txBody>
      </p:sp>
      <p:pic>
        <p:nvPicPr>
          <p:cNvPr id="201" name="Google Shape;201;p20" descr="Image result for black rockfish"/>
          <p:cNvPicPr preferRelativeResize="0"/>
          <p:nvPr/>
        </p:nvPicPr>
        <p:blipFill rotWithShape="1">
          <a:blip r:embed="rId3">
            <a:alphaModFix/>
          </a:blip>
          <a:srcRect/>
          <a:stretch/>
        </p:blipFill>
        <p:spPr>
          <a:xfrm>
            <a:off x="7204338" y="381775"/>
            <a:ext cx="1930545" cy="1498252"/>
          </a:xfrm>
          <a:prstGeom prst="rect">
            <a:avLst/>
          </a:prstGeom>
          <a:noFill/>
          <a:ln>
            <a:noFill/>
          </a:ln>
        </p:spPr>
      </p:pic>
      <p:pic>
        <p:nvPicPr>
          <p:cNvPr id="202" name="Google Shape;202;p20" descr="Black Rockfish On Brown Hand Patterned Paper by Corinne Danzl ink ~ 15&quot; x 22&quot;"/>
          <p:cNvPicPr preferRelativeResize="0"/>
          <p:nvPr/>
        </p:nvPicPr>
        <p:blipFill rotWithShape="1">
          <a:blip r:embed="rId4">
            <a:alphaModFix/>
          </a:blip>
          <a:srcRect/>
          <a:stretch/>
        </p:blipFill>
        <p:spPr>
          <a:xfrm>
            <a:off x="7211356" y="2003685"/>
            <a:ext cx="1930543" cy="1508141"/>
          </a:xfrm>
          <a:prstGeom prst="rect">
            <a:avLst/>
          </a:prstGeom>
          <a:noFill/>
          <a:ln>
            <a:noFill/>
          </a:ln>
        </p:spPr>
      </p:pic>
      <p:pic>
        <p:nvPicPr>
          <p:cNvPr id="203" name="Google Shape;203;p20" descr="Image result for black rockfish"/>
          <p:cNvPicPr preferRelativeResize="0"/>
          <p:nvPr/>
        </p:nvPicPr>
        <p:blipFill rotWithShape="1">
          <a:blip r:embed="rId5">
            <a:alphaModFix/>
          </a:blip>
          <a:srcRect/>
          <a:stretch/>
        </p:blipFill>
        <p:spPr>
          <a:xfrm>
            <a:off x="7190300" y="3645248"/>
            <a:ext cx="1953401" cy="1498252"/>
          </a:xfrm>
          <a:prstGeom prst="rect">
            <a:avLst/>
          </a:prstGeom>
          <a:noFill/>
          <a:ln>
            <a:noFill/>
          </a:ln>
        </p:spPr>
      </p:pic>
      <p:sp>
        <p:nvSpPr>
          <p:cNvPr id="204" name="Google Shape;204;p20"/>
          <p:cNvSpPr/>
          <p:nvPr/>
        </p:nvSpPr>
        <p:spPr>
          <a:xfrm>
            <a:off x="0" y="0"/>
            <a:ext cx="1668300" cy="267900"/>
          </a:xfrm>
          <a:prstGeom prst="homePlate">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205" name="Google Shape;205;p20"/>
          <p:cNvSpPr/>
          <p:nvPr/>
        </p:nvSpPr>
        <p:spPr>
          <a:xfrm>
            <a:off x="36679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Methods</a:t>
            </a:r>
            <a:endParaRPr/>
          </a:p>
        </p:txBody>
      </p:sp>
      <p:sp>
        <p:nvSpPr>
          <p:cNvPr id="206" name="Google Shape;206;p20"/>
          <p:cNvSpPr/>
          <p:nvPr/>
        </p:nvSpPr>
        <p:spPr>
          <a:xfrm>
            <a:off x="5517774" y="0"/>
            <a:ext cx="19140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Hypotheses</a:t>
            </a:r>
            <a:endParaRPr/>
          </a:p>
        </p:txBody>
      </p:sp>
      <p:sp>
        <p:nvSpPr>
          <p:cNvPr id="207" name="Google Shape;207;p20"/>
          <p:cNvSpPr/>
          <p:nvPr/>
        </p:nvSpPr>
        <p:spPr>
          <a:xfrm>
            <a:off x="74318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Outcomes</a:t>
            </a:r>
            <a:endParaRPr/>
          </a:p>
        </p:txBody>
      </p:sp>
      <p:sp>
        <p:nvSpPr>
          <p:cNvPr id="208" name="Google Shape;208;p20"/>
          <p:cNvSpPr/>
          <p:nvPr/>
        </p:nvSpPr>
        <p:spPr>
          <a:xfrm>
            <a:off x="1668300" y="0"/>
            <a:ext cx="1999800" cy="267900"/>
          </a:xfrm>
          <a:prstGeom prst="chevron">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 Questions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Study species: Black rockfish (</a:t>
            </a:r>
            <a:r>
              <a:rPr lang="en" i="1">
                <a:solidFill>
                  <a:srgbClr val="1C4587"/>
                </a:solidFill>
              </a:rPr>
              <a:t>Sebastes melanops</a:t>
            </a:r>
            <a:r>
              <a:rPr lang="en">
                <a:solidFill>
                  <a:srgbClr val="1C4587"/>
                </a:solidFill>
              </a:rPr>
              <a:t>)</a:t>
            </a:r>
            <a:endParaRPr>
              <a:solidFill>
                <a:srgbClr val="1C4587"/>
              </a:solidFill>
            </a:endParaRPr>
          </a:p>
        </p:txBody>
      </p:sp>
      <p:sp>
        <p:nvSpPr>
          <p:cNvPr id="181" name="Google Shape;181;p19"/>
          <p:cNvSpPr txBox="1">
            <a:spLocks noGrp="1"/>
          </p:cNvSpPr>
          <p:nvPr>
            <p:ph type="body" idx="1"/>
          </p:nvPr>
        </p:nvSpPr>
        <p:spPr>
          <a:xfrm>
            <a:off x="311700" y="1194851"/>
            <a:ext cx="8057100" cy="1966800"/>
          </a:xfrm>
          <a:prstGeom prst="rect">
            <a:avLst/>
          </a:prstGeom>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rgbClr val="1C4587"/>
              </a:buClr>
              <a:buSzPts val="2000"/>
              <a:buChar char="●"/>
            </a:pPr>
            <a:r>
              <a:rPr lang="en" sz="2000">
                <a:solidFill>
                  <a:srgbClr val="1C4587"/>
                </a:solidFill>
              </a:rPr>
              <a:t>Black rockfish (</a:t>
            </a:r>
            <a:r>
              <a:rPr lang="en" sz="2000" i="1">
                <a:solidFill>
                  <a:srgbClr val="1C4587"/>
                </a:solidFill>
              </a:rPr>
              <a:t>Sebastes melanops)</a:t>
            </a:r>
            <a:endParaRPr sz="2000" i="1">
              <a:solidFill>
                <a:srgbClr val="1C4587"/>
              </a:solidFill>
            </a:endParaRPr>
          </a:p>
          <a:p>
            <a:pPr marL="457200" marR="0" lvl="0" indent="-355600" algn="l" rtl="0">
              <a:lnSpc>
                <a:spcPct val="115000"/>
              </a:lnSpc>
              <a:spcBef>
                <a:spcPts val="1000"/>
              </a:spcBef>
              <a:spcAft>
                <a:spcPts val="0"/>
              </a:spcAft>
              <a:buClr>
                <a:srgbClr val="1C4587"/>
              </a:buClr>
              <a:buSzPts val="2000"/>
              <a:buChar char="●"/>
            </a:pPr>
            <a:r>
              <a:rPr lang="en" sz="2000">
                <a:solidFill>
                  <a:srgbClr val="1C4587"/>
                </a:solidFill>
              </a:rPr>
              <a:t>Lingcod (</a:t>
            </a:r>
            <a:r>
              <a:rPr lang="en" sz="2000" i="1">
                <a:solidFill>
                  <a:srgbClr val="1C4587"/>
                </a:solidFill>
              </a:rPr>
              <a:t>Ophiodon elongatus</a:t>
            </a:r>
            <a:r>
              <a:rPr lang="en" sz="2000">
                <a:solidFill>
                  <a:srgbClr val="1C4587"/>
                </a:solidFill>
              </a:rPr>
              <a:t>)</a:t>
            </a:r>
            <a:endParaRPr sz="2000">
              <a:solidFill>
                <a:srgbClr val="1C4587"/>
              </a:solidFill>
            </a:endParaRPr>
          </a:p>
          <a:p>
            <a:pPr marL="457200" marR="0" lvl="0" indent="-355600" algn="l" rtl="0">
              <a:lnSpc>
                <a:spcPct val="115000"/>
              </a:lnSpc>
              <a:spcBef>
                <a:spcPts val="1000"/>
              </a:spcBef>
              <a:spcAft>
                <a:spcPts val="0"/>
              </a:spcAft>
              <a:buClr>
                <a:srgbClr val="1C4587"/>
              </a:buClr>
              <a:buSzPts val="2000"/>
              <a:buChar char="●"/>
            </a:pPr>
            <a:r>
              <a:rPr lang="en" sz="2000">
                <a:solidFill>
                  <a:srgbClr val="1C4587"/>
                </a:solidFill>
              </a:rPr>
              <a:t>Cabezon (</a:t>
            </a:r>
            <a:r>
              <a:rPr lang="en" sz="2000" i="1">
                <a:solidFill>
                  <a:srgbClr val="1C4587"/>
                </a:solidFill>
              </a:rPr>
              <a:t>Scorpaenicthys marmoratus</a:t>
            </a:r>
            <a:r>
              <a:rPr lang="en" sz="2000">
                <a:solidFill>
                  <a:srgbClr val="1C4587"/>
                </a:solidFill>
              </a:rPr>
              <a:t>)</a:t>
            </a:r>
            <a:endParaRPr sz="2000">
              <a:solidFill>
                <a:srgbClr val="1C4587"/>
              </a:solidFill>
            </a:endParaRPr>
          </a:p>
          <a:p>
            <a:pPr marL="457200" marR="0" lvl="0" indent="-355600" algn="l" rtl="0">
              <a:lnSpc>
                <a:spcPct val="115000"/>
              </a:lnSpc>
              <a:spcBef>
                <a:spcPts val="1000"/>
              </a:spcBef>
              <a:spcAft>
                <a:spcPts val="1000"/>
              </a:spcAft>
              <a:buClr>
                <a:srgbClr val="1C4587"/>
              </a:buClr>
              <a:buSzPts val="2000"/>
              <a:buChar char="●"/>
            </a:pPr>
            <a:r>
              <a:rPr lang="en" sz="2000">
                <a:solidFill>
                  <a:srgbClr val="1C4587"/>
                </a:solidFill>
              </a:rPr>
              <a:t>Copper rockfish (</a:t>
            </a:r>
            <a:r>
              <a:rPr lang="en" sz="2000" i="1">
                <a:solidFill>
                  <a:srgbClr val="1C4587"/>
                </a:solidFill>
              </a:rPr>
              <a:t>Sebastes caurinus)</a:t>
            </a:r>
            <a:endParaRPr sz="2000" i="1">
              <a:solidFill>
                <a:srgbClr val="1C4587"/>
              </a:solidFill>
            </a:endParaRPr>
          </a:p>
        </p:txBody>
      </p:sp>
      <p:sp>
        <p:nvSpPr>
          <p:cNvPr id="182" name="Google Shape;182;p19"/>
          <p:cNvSpPr/>
          <p:nvPr/>
        </p:nvSpPr>
        <p:spPr>
          <a:xfrm>
            <a:off x="0" y="0"/>
            <a:ext cx="1668300" cy="267900"/>
          </a:xfrm>
          <a:prstGeom prst="homePlate">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183" name="Google Shape;183;p19"/>
          <p:cNvSpPr/>
          <p:nvPr/>
        </p:nvSpPr>
        <p:spPr>
          <a:xfrm>
            <a:off x="36679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Methods</a:t>
            </a:r>
            <a:endParaRPr/>
          </a:p>
        </p:txBody>
      </p:sp>
      <p:sp>
        <p:nvSpPr>
          <p:cNvPr id="184" name="Google Shape;184;p19"/>
          <p:cNvSpPr/>
          <p:nvPr/>
        </p:nvSpPr>
        <p:spPr>
          <a:xfrm>
            <a:off x="5517774" y="0"/>
            <a:ext cx="19140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Hypotheses</a:t>
            </a:r>
            <a:endParaRPr/>
          </a:p>
        </p:txBody>
      </p:sp>
      <p:sp>
        <p:nvSpPr>
          <p:cNvPr id="185" name="Google Shape;185;p19"/>
          <p:cNvSpPr/>
          <p:nvPr/>
        </p:nvSpPr>
        <p:spPr>
          <a:xfrm>
            <a:off x="74318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Outcomes</a:t>
            </a:r>
            <a:endParaRPr/>
          </a:p>
        </p:txBody>
      </p:sp>
      <p:sp>
        <p:nvSpPr>
          <p:cNvPr id="186" name="Google Shape;186;p19"/>
          <p:cNvSpPr/>
          <p:nvPr/>
        </p:nvSpPr>
        <p:spPr>
          <a:xfrm>
            <a:off x="1668300" y="0"/>
            <a:ext cx="199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 Questions</a:t>
            </a:r>
            <a:endParaRPr/>
          </a:p>
        </p:txBody>
      </p:sp>
      <p:pic>
        <p:nvPicPr>
          <p:cNvPr id="187" name="Google Shape;187;p19"/>
          <p:cNvPicPr preferRelativeResize="0"/>
          <p:nvPr/>
        </p:nvPicPr>
        <p:blipFill rotWithShape="1">
          <a:blip r:embed="rId3">
            <a:alphaModFix/>
          </a:blip>
          <a:srcRect l="9189" t="6282" b="5967"/>
          <a:stretch/>
        </p:blipFill>
        <p:spPr>
          <a:xfrm>
            <a:off x="0" y="3475500"/>
            <a:ext cx="2234465" cy="1439400"/>
          </a:xfrm>
          <a:prstGeom prst="rect">
            <a:avLst/>
          </a:prstGeom>
          <a:noFill/>
          <a:ln>
            <a:noFill/>
          </a:ln>
        </p:spPr>
      </p:pic>
      <p:pic>
        <p:nvPicPr>
          <p:cNvPr id="188" name="Google Shape;188;p19"/>
          <p:cNvPicPr preferRelativeResize="0"/>
          <p:nvPr/>
        </p:nvPicPr>
        <p:blipFill>
          <a:blip r:embed="rId4">
            <a:alphaModFix/>
          </a:blip>
          <a:stretch>
            <a:fillRect/>
          </a:stretch>
        </p:blipFill>
        <p:spPr>
          <a:xfrm>
            <a:off x="4230826" y="3475502"/>
            <a:ext cx="2365593" cy="1439400"/>
          </a:xfrm>
          <a:prstGeom prst="rect">
            <a:avLst/>
          </a:prstGeom>
          <a:noFill/>
          <a:ln>
            <a:noFill/>
          </a:ln>
        </p:spPr>
      </p:pic>
      <p:pic>
        <p:nvPicPr>
          <p:cNvPr id="189" name="Google Shape;189;p19"/>
          <p:cNvPicPr preferRelativeResize="0"/>
          <p:nvPr/>
        </p:nvPicPr>
        <p:blipFill>
          <a:blip r:embed="rId5">
            <a:alphaModFix/>
          </a:blip>
          <a:stretch>
            <a:fillRect/>
          </a:stretch>
        </p:blipFill>
        <p:spPr>
          <a:xfrm>
            <a:off x="2273050" y="3475501"/>
            <a:ext cx="1919198" cy="1439398"/>
          </a:xfrm>
          <a:prstGeom prst="rect">
            <a:avLst/>
          </a:prstGeom>
          <a:noFill/>
          <a:ln>
            <a:noFill/>
          </a:ln>
        </p:spPr>
      </p:pic>
      <p:pic>
        <p:nvPicPr>
          <p:cNvPr id="190" name="Google Shape;190;p19"/>
          <p:cNvPicPr preferRelativeResize="0"/>
          <p:nvPr/>
        </p:nvPicPr>
        <p:blipFill rotWithShape="1">
          <a:blip r:embed="rId6">
            <a:alphaModFix/>
          </a:blip>
          <a:srcRect r="8079"/>
          <a:stretch/>
        </p:blipFill>
        <p:spPr>
          <a:xfrm>
            <a:off x="6635000" y="3475500"/>
            <a:ext cx="2509000" cy="1439400"/>
          </a:xfrm>
          <a:prstGeom prst="rect">
            <a:avLst/>
          </a:prstGeom>
          <a:noFill/>
          <a:ln>
            <a:noFill/>
          </a:ln>
        </p:spPr>
      </p:pic>
      <p:sp>
        <p:nvSpPr>
          <p:cNvPr id="191" name="Google Shape;191;p19"/>
          <p:cNvSpPr txBox="1"/>
          <p:nvPr/>
        </p:nvSpPr>
        <p:spPr>
          <a:xfrm>
            <a:off x="1960475" y="4706400"/>
            <a:ext cx="350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Levi</a:t>
            </a:r>
            <a:endParaRPr sz="600">
              <a:solidFill>
                <a:srgbClr val="FFFFFF"/>
              </a:solidFill>
            </a:endParaRPr>
          </a:p>
        </p:txBody>
      </p:sp>
      <p:sp>
        <p:nvSpPr>
          <p:cNvPr id="192" name="Google Shape;192;p19"/>
          <p:cNvSpPr txBox="1"/>
          <p:nvPr/>
        </p:nvSpPr>
        <p:spPr>
          <a:xfrm>
            <a:off x="3672575"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Jay Nichols</a:t>
            </a:r>
            <a:endParaRPr sz="600">
              <a:solidFill>
                <a:srgbClr val="FFFFFF"/>
              </a:solidFill>
            </a:endParaRPr>
          </a:p>
        </p:txBody>
      </p:sp>
      <p:sp>
        <p:nvSpPr>
          <p:cNvPr id="193" name="Google Shape;193;p19"/>
          <p:cNvSpPr txBox="1"/>
          <p:nvPr/>
        </p:nvSpPr>
        <p:spPr>
          <a:xfrm>
            <a:off x="6076825"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FishWithJD</a:t>
            </a:r>
            <a:endParaRPr sz="600"/>
          </a:p>
        </p:txBody>
      </p:sp>
      <p:sp>
        <p:nvSpPr>
          <p:cNvPr id="194" name="Google Shape;194;p19"/>
          <p:cNvSpPr txBox="1"/>
          <p:nvPr/>
        </p:nvSpPr>
        <p:spPr>
          <a:xfrm>
            <a:off x="8624300" y="4706400"/>
            <a:ext cx="5958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John White</a:t>
            </a:r>
            <a:endParaRPr sz="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Oregon Marine Reserves</a:t>
            </a:r>
            <a:endParaRPr>
              <a:solidFill>
                <a:srgbClr val="1C4587"/>
              </a:solidFill>
            </a:endParaRPr>
          </a:p>
        </p:txBody>
      </p:sp>
      <p:sp>
        <p:nvSpPr>
          <p:cNvPr id="133" name="Google Shape;133;p16"/>
          <p:cNvSpPr txBox="1">
            <a:spLocks noGrp="1"/>
          </p:cNvSpPr>
          <p:nvPr>
            <p:ph type="body" idx="1"/>
          </p:nvPr>
        </p:nvSpPr>
        <p:spPr>
          <a:xfrm>
            <a:off x="0" y="1304875"/>
            <a:ext cx="4687500" cy="3759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C4587"/>
              </a:buClr>
              <a:buSzPts val="2000"/>
              <a:buChar char="●"/>
            </a:pPr>
            <a:r>
              <a:rPr lang="en" sz="2000">
                <a:solidFill>
                  <a:srgbClr val="1C4587"/>
                </a:solidFill>
              </a:rPr>
              <a:t>ODFW has implemented 5 marine reserves off the coast of OR in last 10 years</a:t>
            </a:r>
            <a:endParaRPr sz="2000">
              <a:solidFill>
                <a:srgbClr val="1C4587"/>
              </a:solidFill>
            </a:endParaRPr>
          </a:p>
          <a:p>
            <a:pPr marL="457200" lvl="0" indent="-355600" algn="l" rtl="0">
              <a:spcBef>
                <a:spcPts val="1000"/>
              </a:spcBef>
              <a:spcAft>
                <a:spcPts val="0"/>
              </a:spcAft>
              <a:buClr>
                <a:srgbClr val="1C4587"/>
              </a:buClr>
              <a:buSzPts val="2000"/>
              <a:buChar char="●"/>
            </a:pPr>
            <a:r>
              <a:rPr lang="en" sz="2000">
                <a:solidFill>
                  <a:srgbClr val="1C4587"/>
                </a:solidFill>
              </a:rPr>
              <a:t>Need some way to assess reserves </a:t>
            </a:r>
            <a:endParaRPr sz="2000">
              <a:solidFill>
                <a:srgbClr val="1C4587"/>
              </a:solidFill>
            </a:endParaRPr>
          </a:p>
          <a:p>
            <a:pPr marL="914400" lvl="1" indent="-355600" algn="l" rtl="0">
              <a:spcBef>
                <a:spcPts val="1000"/>
              </a:spcBef>
              <a:spcAft>
                <a:spcPts val="0"/>
              </a:spcAft>
              <a:buClr>
                <a:srgbClr val="1C4587"/>
              </a:buClr>
              <a:buSzPts val="2000"/>
              <a:buChar char="○"/>
            </a:pPr>
            <a:r>
              <a:rPr lang="en" sz="2000">
                <a:solidFill>
                  <a:srgbClr val="1C4587"/>
                </a:solidFill>
              </a:rPr>
              <a:t>Promote biodiversity </a:t>
            </a:r>
            <a:br>
              <a:rPr lang="en" sz="2000">
                <a:solidFill>
                  <a:srgbClr val="1C4587"/>
                </a:solidFill>
              </a:rPr>
            </a:br>
            <a:r>
              <a:rPr lang="en" sz="2000">
                <a:solidFill>
                  <a:srgbClr val="1C4587"/>
                </a:solidFill>
              </a:rPr>
              <a:t>(ergo population persistence)</a:t>
            </a:r>
            <a:endParaRPr sz="2000">
              <a:solidFill>
                <a:srgbClr val="1C4587"/>
              </a:solidFill>
            </a:endParaRPr>
          </a:p>
          <a:p>
            <a:pPr marL="914400" lvl="1" indent="-355600" algn="l" rtl="0">
              <a:spcBef>
                <a:spcPts val="1000"/>
              </a:spcBef>
              <a:spcAft>
                <a:spcPts val="1000"/>
              </a:spcAft>
              <a:buClr>
                <a:srgbClr val="1C4587"/>
              </a:buClr>
              <a:buSzPts val="2000"/>
              <a:buChar char="○"/>
            </a:pPr>
            <a:r>
              <a:rPr lang="en" sz="2000">
                <a:solidFill>
                  <a:srgbClr val="1C4587"/>
                </a:solidFill>
              </a:rPr>
              <a:t>Minimize costs to communities</a:t>
            </a:r>
            <a:endParaRPr sz="2000">
              <a:solidFill>
                <a:srgbClr val="1C4587"/>
              </a:solidFill>
            </a:endParaRPr>
          </a:p>
        </p:txBody>
      </p:sp>
      <p:pic>
        <p:nvPicPr>
          <p:cNvPr id="134" name="Google Shape;134;p16" descr="https://www.oregonocean.info/images/Images/MarineReserves/allmarinereserves.PNG"/>
          <p:cNvPicPr preferRelativeResize="0"/>
          <p:nvPr/>
        </p:nvPicPr>
        <p:blipFill rotWithShape="1">
          <a:blip r:embed="rId3">
            <a:alphaModFix/>
          </a:blip>
          <a:srcRect/>
          <a:stretch/>
        </p:blipFill>
        <p:spPr>
          <a:xfrm>
            <a:off x="4869975" y="329273"/>
            <a:ext cx="4273725" cy="4814225"/>
          </a:xfrm>
          <a:prstGeom prst="rect">
            <a:avLst/>
          </a:prstGeom>
          <a:noFill/>
          <a:ln>
            <a:noFill/>
          </a:ln>
        </p:spPr>
      </p:pic>
      <p:sp>
        <p:nvSpPr>
          <p:cNvPr id="135" name="Google Shape;135;p16"/>
          <p:cNvSpPr/>
          <p:nvPr/>
        </p:nvSpPr>
        <p:spPr>
          <a:xfrm>
            <a:off x="0" y="0"/>
            <a:ext cx="1668300" cy="267900"/>
          </a:xfrm>
          <a:prstGeom prst="homePlate">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136" name="Google Shape;136;p16"/>
          <p:cNvSpPr/>
          <p:nvPr/>
        </p:nvSpPr>
        <p:spPr>
          <a:xfrm>
            <a:off x="36679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Methods</a:t>
            </a:r>
            <a:endParaRPr/>
          </a:p>
        </p:txBody>
      </p:sp>
      <p:sp>
        <p:nvSpPr>
          <p:cNvPr id="137" name="Google Shape;137;p16"/>
          <p:cNvSpPr/>
          <p:nvPr/>
        </p:nvSpPr>
        <p:spPr>
          <a:xfrm>
            <a:off x="5517774" y="0"/>
            <a:ext cx="19140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Hypotheses</a:t>
            </a:r>
            <a:endParaRPr/>
          </a:p>
        </p:txBody>
      </p:sp>
      <p:sp>
        <p:nvSpPr>
          <p:cNvPr id="138" name="Google Shape;138;p16"/>
          <p:cNvSpPr/>
          <p:nvPr/>
        </p:nvSpPr>
        <p:spPr>
          <a:xfrm>
            <a:off x="74318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Outcomes</a:t>
            </a:r>
            <a:endParaRPr/>
          </a:p>
        </p:txBody>
      </p:sp>
      <p:sp>
        <p:nvSpPr>
          <p:cNvPr id="139" name="Google Shape;139;p16"/>
          <p:cNvSpPr/>
          <p:nvPr/>
        </p:nvSpPr>
        <p:spPr>
          <a:xfrm>
            <a:off x="1668300" y="0"/>
            <a:ext cx="199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 Questions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Hypotheses</a:t>
            </a:r>
            <a:endParaRPr>
              <a:solidFill>
                <a:srgbClr val="1C4587"/>
              </a:solidFill>
            </a:endParaRPr>
          </a:p>
        </p:txBody>
      </p:sp>
      <p:sp>
        <p:nvSpPr>
          <p:cNvPr id="248" name="Google Shape;248;p23"/>
          <p:cNvSpPr txBox="1">
            <a:spLocks noGrp="1"/>
          </p:cNvSpPr>
          <p:nvPr>
            <p:ph type="body" idx="1"/>
          </p:nvPr>
        </p:nvSpPr>
        <p:spPr>
          <a:xfrm>
            <a:off x="193825" y="1152475"/>
            <a:ext cx="8638500" cy="1756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C4587"/>
              </a:buClr>
              <a:buSzPts val="2000"/>
              <a:buChar char="●"/>
            </a:pPr>
            <a:r>
              <a:rPr lang="en" sz="2000">
                <a:solidFill>
                  <a:srgbClr val="1C4587"/>
                </a:solidFill>
              </a:rPr>
              <a:t>Different species with different natural mortalities and growth rates will show different timescales after reserve implementation</a:t>
            </a:r>
            <a:endParaRPr sz="2000">
              <a:solidFill>
                <a:srgbClr val="1C4587"/>
              </a:solidFill>
            </a:endParaRPr>
          </a:p>
          <a:p>
            <a:pPr marL="914400" lvl="1" indent="-342900" algn="l" rtl="0">
              <a:spcBef>
                <a:spcPts val="0"/>
              </a:spcBef>
              <a:spcAft>
                <a:spcPts val="0"/>
              </a:spcAft>
              <a:buClr>
                <a:srgbClr val="1C4587"/>
              </a:buClr>
              <a:buSzPts val="1800"/>
              <a:buChar char="○"/>
            </a:pPr>
            <a:r>
              <a:rPr lang="en" sz="1800">
                <a:solidFill>
                  <a:srgbClr val="1C4587"/>
                </a:solidFill>
              </a:rPr>
              <a:t>Lower natural mortality (M) + higher growth rates (k) = shorter timescales</a:t>
            </a:r>
            <a:endParaRPr sz="1800">
              <a:solidFill>
                <a:srgbClr val="1C4587"/>
              </a:solidFill>
            </a:endParaRPr>
          </a:p>
          <a:p>
            <a:pPr marL="457200" lvl="0" indent="-355600" algn="l" rtl="0">
              <a:spcBef>
                <a:spcPts val="0"/>
              </a:spcBef>
              <a:spcAft>
                <a:spcPts val="0"/>
              </a:spcAft>
              <a:buClr>
                <a:srgbClr val="1C4587"/>
              </a:buClr>
              <a:buSzPts val="2000"/>
              <a:buChar char="●"/>
            </a:pPr>
            <a:r>
              <a:rPr lang="en" sz="2000">
                <a:solidFill>
                  <a:srgbClr val="1C4587"/>
                </a:solidFill>
              </a:rPr>
              <a:t>Incorporation of transient dynamics and stochastic recruitment will lead to improved adaptive management</a:t>
            </a:r>
            <a:endParaRPr sz="2000">
              <a:solidFill>
                <a:srgbClr val="1C4587"/>
              </a:solidFill>
            </a:endParaRPr>
          </a:p>
        </p:txBody>
      </p:sp>
      <p:pic>
        <p:nvPicPr>
          <p:cNvPr id="249" name="Google Shape;249;p23"/>
          <p:cNvPicPr preferRelativeResize="0"/>
          <p:nvPr/>
        </p:nvPicPr>
        <p:blipFill rotWithShape="1">
          <a:blip r:embed="rId3">
            <a:alphaModFix/>
          </a:blip>
          <a:srcRect r="8079"/>
          <a:stretch/>
        </p:blipFill>
        <p:spPr>
          <a:xfrm>
            <a:off x="1370400" y="3180975"/>
            <a:ext cx="2509000" cy="1439400"/>
          </a:xfrm>
          <a:prstGeom prst="rect">
            <a:avLst/>
          </a:prstGeom>
          <a:noFill/>
          <a:ln>
            <a:noFill/>
          </a:ln>
        </p:spPr>
      </p:pic>
      <p:pic>
        <p:nvPicPr>
          <p:cNvPr id="250" name="Google Shape;250;p23"/>
          <p:cNvPicPr preferRelativeResize="0"/>
          <p:nvPr/>
        </p:nvPicPr>
        <p:blipFill rotWithShape="1">
          <a:blip r:embed="rId4">
            <a:alphaModFix/>
          </a:blip>
          <a:srcRect l="9189" t="6282" b="5967"/>
          <a:stretch/>
        </p:blipFill>
        <p:spPr>
          <a:xfrm>
            <a:off x="5039725" y="3196425"/>
            <a:ext cx="2234465" cy="1439400"/>
          </a:xfrm>
          <a:prstGeom prst="rect">
            <a:avLst/>
          </a:prstGeom>
          <a:noFill/>
          <a:ln>
            <a:noFill/>
          </a:ln>
        </p:spPr>
      </p:pic>
      <p:sp>
        <p:nvSpPr>
          <p:cNvPr id="251" name="Google Shape;251;p23"/>
          <p:cNvSpPr txBox="1">
            <a:spLocks noGrp="1"/>
          </p:cNvSpPr>
          <p:nvPr>
            <p:ph type="body" idx="1"/>
          </p:nvPr>
        </p:nvSpPr>
        <p:spPr>
          <a:xfrm>
            <a:off x="1368500" y="4620375"/>
            <a:ext cx="2508900" cy="52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1C4587"/>
                </a:solidFill>
              </a:rPr>
              <a:t>Lowest M</a:t>
            </a:r>
            <a:endParaRPr sz="2000">
              <a:solidFill>
                <a:srgbClr val="1C4587"/>
              </a:solidFill>
            </a:endParaRPr>
          </a:p>
        </p:txBody>
      </p:sp>
      <p:sp>
        <p:nvSpPr>
          <p:cNvPr id="252" name="Google Shape;252;p23"/>
          <p:cNvSpPr/>
          <p:nvPr/>
        </p:nvSpPr>
        <p:spPr>
          <a:xfrm>
            <a:off x="0" y="0"/>
            <a:ext cx="1668300" cy="267900"/>
          </a:xfrm>
          <a:prstGeom prst="homePlate">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253" name="Google Shape;253;p23"/>
          <p:cNvSpPr/>
          <p:nvPr/>
        </p:nvSpPr>
        <p:spPr>
          <a:xfrm>
            <a:off x="36679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Methods</a:t>
            </a:r>
            <a:endParaRPr/>
          </a:p>
        </p:txBody>
      </p:sp>
      <p:sp>
        <p:nvSpPr>
          <p:cNvPr id="254" name="Google Shape;254;p23"/>
          <p:cNvSpPr/>
          <p:nvPr/>
        </p:nvSpPr>
        <p:spPr>
          <a:xfrm>
            <a:off x="5517774" y="0"/>
            <a:ext cx="1914000" cy="267900"/>
          </a:xfrm>
          <a:prstGeom prst="chevron">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Hypotheses</a:t>
            </a:r>
            <a:endParaRPr/>
          </a:p>
        </p:txBody>
      </p:sp>
      <p:sp>
        <p:nvSpPr>
          <p:cNvPr id="255" name="Google Shape;255;p23"/>
          <p:cNvSpPr/>
          <p:nvPr/>
        </p:nvSpPr>
        <p:spPr>
          <a:xfrm>
            <a:off x="7431875" y="0"/>
            <a:ext cx="184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Outcomes</a:t>
            </a:r>
            <a:endParaRPr/>
          </a:p>
        </p:txBody>
      </p:sp>
      <p:sp>
        <p:nvSpPr>
          <p:cNvPr id="256" name="Google Shape;256;p23"/>
          <p:cNvSpPr/>
          <p:nvPr/>
        </p:nvSpPr>
        <p:spPr>
          <a:xfrm>
            <a:off x="1668300" y="0"/>
            <a:ext cx="1999800" cy="267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 Questions</a:t>
            </a:r>
            <a:endParaRPr/>
          </a:p>
        </p:txBody>
      </p:sp>
      <p:sp>
        <p:nvSpPr>
          <p:cNvPr id="257" name="Google Shape;257;p23"/>
          <p:cNvSpPr txBox="1">
            <a:spLocks noGrp="1"/>
          </p:cNvSpPr>
          <p:nvPr>
            <p:ph type="body" idx="1"/>
          </p:nvPr>
        </p:nvSpPr>
        <p:spPr>
          <a:xfrm>
            <a:off x="5039763" y="4620375"/>
            <a:ext cx="2234400" cy="52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1C4587"/>
                </a:solidFill>
              </a:rPr>
              <a:t>Highest k</a:t>
            </a:r>
            <a:endParaRPr sz="2000">
              <a:solidFill>
                <a:srgbClr val="1C458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57775" y="3430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C4587"/>
                </a:solidFill>
              </a:rPr>
              <a:t>Effects of Fishing</a:t>
            </a:r>
            <a:endParaRPr dirty="0">
              <a:solidFill>
                <a:srgbClr val="1C4587"/>
              </a:solidFill>
            </a:endParaRPr>
          </a:p>
        </p:txBody>
      </p:sp>
      <p:pic>
        <p:nvPicPr>
          <p:cNvPr id="74" name="Google Shape;74;p14"/>
          <p:cNvPicPr preferRelativeResize="0"/>
          <p:nvPr/>
        </p:nvPicPr>
        <p:blipFill>
          <a:blip r:embed="rId3">
            <a:alphaModFix/>
          </a:blip>
          <a:stretch>
            <a:fillRect/>
          </a:stretch>
        </p:blipFill>
        <p:spPr>
          <a:xfrm>
            <a:off x="503825" y="1034350"/>
            <a:ext cx="3901225" cy="3901225"/>
          </a:xfrm>
          <a:prstGeom prst="rect">
            <a:avLst/>
          </a:prstGeom>
          <a:noFill/>
          <a:ln>
            <a:noFill/>
          </a:ln>
        </p:spPr>
      </p:pic>
      <p:pic>
        <p:nvPicPr>
          <p:cNvPr id="75" name="Google Shape;75;p14"/>
          <p:cNvPicPr preferRelativeResize="0"/>
          <p:nvPr/>
        </p:nvPicPr>
        <p:blipFill>
          <a:blip r:embed="rId4">
            <a:alphaModFix/>
          </a:blip>
          <a:stretch>
            <a:fillRect/>
          </a:stretch>
        </p:blipFill>
        <p:spPr>
          <a:xfrm>
            <a:off x="503825" y="1034350"/>
            <a:ext cx="3901225" cy="3901225"/>
          </a:xfrm>
          <a:prstGeom prst="rect">
            <a:avLst/>
          </a:prstGeom>
          <a:noFill/>
          <a:ln>
            <a:noFill/>
          </a:ln>
        </p:spPr>
      </p:pic>
      <p:sp>
        <p:nvSpPr>
          <p:cNvPr id="76" name="Google Shape;76;p14"/>
          <p:cNvSpPr txBox="1"/>
          <p:nvPr/>
        </p:nvSpPr>
        <p:spPr>
          <a:xfrm>
            <a:off x="2992400" y="2772525"/>
            <a:ext cx="1336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rPr>
              <a:t>Bigger, older individuals</a:t>
            </a:r>
            <a:endParaRPr>
              <a:solidFill>
                <a:srgbClr val="CC0000"/>
              </a:solidFill>
            </a:endParaRPr>
          </a:p>
        </p:txBody>
      </p:sp>
      <p:cxnSp>
        <p:nvCxnSpPr>
          <p:cNvPr id="77" name="Google Shape;77;p14"/>
          <p:cNvCxnSpPr>
            <a:stCxn id="76" idx="2"/>
          </p:cNvCxnSpPr>
          <p:nvPr/>
        </p:nvCxnSpPr>
        <p:spPr>
          <a:xfrm>
            <a:off x="3660500" y="3345225"/>
            <a:ext cx="0" cy="544800"/>
          </a:xfrm>
          <a:prstGeom prst="straightConnector1">
            <a:avLst/>
          </a:prstGeom>
          <a:noFill/>
          <a:ln w="28575" cap="flat" cmpd="sng">
            <a:solidFill>
              <a:srgbClr val="CC0000"/>
            </a:solidFill>
            <a:prstDash val="solid"/>
            <a:round/>
            <a:headEnd type="none" w="med" len="med"/>
            <a:tailEnd type="triangle" w="med" len="med"/>
          </a:ln>
        </p:spPr>
      </p:cxnSp>
      <p:pic>
        <p:nvPicPr>
          <p:cNvPr id="78" name="Google Shape;78;p14"/>
          <p:cNvPicPr preferRelativeResize="0"/>
          <p:nvPr/>
        </p:nvPicPr>
        <p:blipFill>
          <a:blip r:embed="rId5">
            <a:alphaModFix/>
          </a:blip>
          <a:stretch>
            <a:fillRect/>
          </a:stretch>
        </p:blipFill>
        <p:spPr>
          <a:xfrm>
            <a:off x="5195300" y="4161275"/>
            <a:ext cx="353850" cy="163850"/>
          </a:xfrm>
          <a:prstGeom prst="rect">
            <a:avLst/>
          </a:prstGeom>
          <a:noFill/>
          <a:ln>
            <a:noFill/>
          </a:ln>
        </p:spPr>
      </p:pic>
      <p:pic>
        <p:nvPicPr>
          <p:cNvPr id="79" name="Google Shape;79;p14"/>
          <p:cNvPicPr preferRelativeResize="0"/>
          <p:nvPr/>
        </p:nvPicPr>
        <p:blipFill>
          <a:blip r:embed="rId5">
            <a:alphaModFix/>
          </a:blip>
          <a:stretch>
            <a:fillRect/>
          </a:stretch>
        </p:blipFill>
        <p:spPr>
          <a:xfrm>
            <a:off x="5630700" y="4057225"/>
            <a:ext cx="578520" cy="267900"/>
          </a:xfrm>
          <a:prstGeom prst="rect">
            <a:avLst/>
          </a:prstGeom>
          <a:noFill/>
          <a:ln>
            <a:noFill/>
          </a:ln>
        </p:spPr>
      </p:pic>
      <p:pic>
        <p:nvPicPr>
          <p:cNvPr id="80" name="Google Shape;80;p14"/>
          <p:cNvPicPr preferRelativeResize="0"/>
          <p:nvPr/>
        </p:nvPicPr>
        <p:blipFill>
          <a:blip r:embed="rId5">
            <a:alphaModFix/>
          </a:blip>
          <a:stretch>
            <a:fillRect/>
          </a:stretch>
        </p:blipFill>
        <p:spPr>
          <a:xfrm>
            <a:off x="5195300" y="3940825"/>
            <a:ext cx="353850" cy="163850"/>
          </a:xfrm>
          <a:prstGeom prst="rect">
            <a:avLst/>
          </a:prstGeom>
          <a:noFill/>
          <a:ln>
            <a:noFill/>
          </a:ln>
        </p:spPr>
      </p:pic>
      <p:pic>
        <p:nvPicPr>
          <p:cNvPr id="81" name="Google Shape;81;p14"/>
          <p:cNvPicPr preferRelativeResize="0"/>
          <p:nvPr/>
        </p:nvPicPr>
        <p:blipFill>
          <a:blip r:embed="rId5">
            <a:alphaModFix/>
          </a:blip>
          <a:stretch>
            <a:fillRect/>
          </a:stretch>
        </p:blipFill>
        <p:spPr>
          <a:xfrm>
            <a:off x="5195300" y="3720375"/>
            <a:ext cx="353850" cy="163850"/>
          </a:xfrm>
          <a:prstGeom prst="rect">
            <a:avLst/>
          </a:prstGeom>
          <a:noFill/>
          <a:ln>
            <a:noFill/>
          </a:ln>
        </p:spPr>
      </p:pic>
      <p:pic>
        <p:nvPicPr>
          <p:cNvPr id="82" name="Google Shape;82;p14"/>
          <p:cNvPicPr preferRelativeResize="0"/>
          <p:nvPr/>
        </p:nvPicPr>
        <p:blipFill>
          <a:blip r:embed="rId5">
            <a:alphaModFix/>
          </a:blip>
          <a:stretch>
            <a:fillRect/>
          </a:stretch>
        </p:blipFill>
        <p:spPr>
          <a:xfrm>
            <a:off x="5195300" y="3499925"/>
            <a:ext cx="353850" cy="163850"/>
          </a:xfrm>
          <a:prstGeom prst="rect">
            <a:avLst/>
          </a:prstGeom>
          <a:noFill/>
          <a:ln>
            <a:noFill/>
          </a:ln>
        </p:spPr>
      </p:pic>
      <p:pic>
        <p:nvPicPr>
          <p:cNvPr id="83" name="Google Shape;83;p14"/>
          <p:cNvPicPr preferRelativeResize="0"/>
          <p:nvPr/>
        </p:nvPicPr>
        <p:blipFill>
          <a:blip r:embed="rId5">
            <a:alphaModFix/>
          </a:blip>
          <a:stretch>
            <a:fillRect/>
          </a:stretch>
        </p:blipFill>
        <p:spPr>
          <a:xfrm>
            <a:off x="5195300" y="3279475"/>
            <a:ext cx="353850" cy="163850"/>
          </a:xfrm>
          <a:prstGeom prst="rect">
            <a:avLst/>
          </a:prstGeom>
          <a:noFill/>
          <a:ln>
            <a:noFill/>
          </a:ln>
        </p:spPr>
      </p:pic>
      <p:pic>
        <p:nvPicPr>
          <p:cNvPr id="84" name="Google Shape;84;p14"/>
          <p:cNvPicPr preferRelativeResize="0"/>
          <p:nvPr/>
        </p:nvPicPr>
        <p:blipFill>
          <a:blip r:embed="rId5">
            <a:alphaModFix/>
          </a:blip>
          <a:stretch>
            <a:fillRect/>
          </a:stretch>
        </p:blipFill>
        <p:spPr>
          <a:xfrm>
            <a:off x="5195300" y="3059025"/>
            <a:ext cx="353850" cy="163850"/>
          </a:xfrm>
          <a:prstGeom prst="rect">
            <a:avLst/>
          </a:prstGeom>
          <a:noFill/>
          <a:ln>
            <a:noFill/>
          </a:ln>
        </p:spPr>
      </p:pic>
      <p:pic>
        <p:nvPicPr>
          <p:cNvPr id="85" name="Google Shape;85;p14"/>
          <p:cNvPicPr preferRelativeResize="0"/>
          <p:nvPr/>
        </p:nvPicPr>
        <p:blipFill>
          <a:blip r:embed="rId5">
            <a:alphaModFix/>
          </a:blip>
          <a:stretch>
            <a:fillRect/>
          </a:stretch>
        </p:blipFill>
        <p:spPr>
          <a:xfrm>
            <a:off x="5195300" y="2836225"/>
            <a:ext cx="353850" cy="163850"/>
          </a:xfrm>
          <a:prstGeom prst="rect">
            <a:avLst/>
          </a:prstGeom>
          <a:noFill/>
          <a:ln>
            <a:noFill/>
          </a:ln>
        </p:spPr>
      </p:pic>
      <p:pic>
        <p:nvPicPr>
          <p:cNvPr id="86" name="Google Shape;86;p14"/>
          <p:cNvPicPr preferRelativeResize="0"/>
          <p:nvPr/>
        </p:nvPicPr>
        <p:blipFill>
          <a:blip r:embed="rId5">
            <a:alphaModFix/>
          </a:blip>
          <a:stretch>
            <a:fillRect/>
          </a:stretch>
        </p:blipFill>
        <p:spPr>
          <a:xfrm>
            <a:off x="5195300" y="2615775"/>
            <a:ext cx="353850" cy="163850"/>
          </a:xfrm>
          <a:prstGeom prst="rect">
            <a:avLst/>
          </a:prstGeom>
          <a:noFill/>
          <a:ln>
            <a:noFill/>
          </a:ln>
        </p:spPr>
      </p:pic>
      <p:pic>
        <p:nvPicPr>
          <p:cNvPr id="87" name="Google Shape;87;p14"/>
          <p:cNvPicPr preferRelativeResize="0"/>
          <p:nvPr/>
        </p:nvPicPr>
        <p:blipFill>
          <a:blip r:embed="rId5">
            <a:alphaModFix/>
          </a:blip>
          <a:stretch>
            <a:fillRect/>
          </a:stretch>
        </p:blipFill>
        <p:spPr>
          <a:xfrm>
            <a:off x="5195300" y="2395325"/>
            <a:ext cx="353850" cy="163850"/>
          </a:xfrm>
          <a:prstGeom prst="rect">
            <a:avLst/>
          </a:prstGeom>
          <a:noFill/>
          <a:ln>
            <a:noFill/>
          </a:ln>
        </p:spPr>
      </p:pic>
      <p:pic>
        <p:nvPicPr>
          <p:cNvPr id="88" name="Google Shape;88;p14"/>
          <p:cNvPicPr preferRelativeResize="0"/>
          <p:nvPr/>
        </p:nvPicPr>
        <p:blipFill>
          <a:blip r:embed="rId5">
            <a:alphaModFix/>
          </a:blip>
          <a:stretch>
            <a:fillRect/>
          </a:stretch>
        </p:blipFill>
        <p:spPr>
          <a:xfrm>
            <a:off x="5195300" y="2174875"/>
            <a:ext cx="353850" cy="163850"/>
          </a:xfrm>
          <a:prstGeom prst="rect">
            <a:avLst/>
          </a:prstGeom>
          <a:noFill/>
          <a:ln>
            <a:noFill/>
          </a:ln>
        </p:spPr>
      </p:pic>
      <p:pic>
        <p:nvPicPr>
          <p:cNvPr id="89" name="Google Shape;89;p14"/>
          <p:cNvPicPr preferRelativeResize="0"/>
          <p:nvPr/>
        </p:nvPicPr>
        <p:blipFill>
          <a:blip r:embed="rId5">
            <a:alphaModFix/>
          </a:blip>
          <a:stretch>
            <a:fillRect/>
          </a:stretch>
        </p:blipFill>
        <p:spPr>
          <a:xfrm>
            <a:off x="5195300" y="1954425"/>
            <a:ext cx="353850" cy="163850"/>
          </a:xfrm>
          <a:prstGeom prst="rect">
            <a:avLst/>
          </a:prstGeom>
          <a:noFill/>
          <a:ln>
            <a:noFill/>
          </a:ln>
        </p:spPr>
      </p:pic>
      <p:pic>
        <p:nvPicPr>
          <p:cNvPr id="90" name="Google Shape;90;p14"/>
          <p:cNvPicPr preferRelativeResize="0"/>
          <p:nvPr/>
        </p:nvPicPr>
        <p:blipFill>
          <a:blip r:embed="rId5">
            <a:alphaModFix/>
          </a:blip>
          <a:stretch>
            <a:fillRect/>
          </a:stretch>
        </p:blipFill>
        <p:spPr>
          <a:xfrm>
            <a:off x="5195300" y="1733975"/>
            <a:ext cx="353850" cy="163850"/>
          </a:xfrm>
          <a:prstGeom prst="rect">
            <a:avLst/>
          </a:prstGeom>
          <a:noFill/>
          <a:ln>
            <a:noFill/>
          </a:ln>
        </p:spPr>
      </p:pic>
      <p:pic>
        <p:nvPicPr>
          <p:cNvPr id="91" name="Google Shape;91;p14"/>
          <p:cNvPicPr preferRelativeResize="0"/>
          <p:nvPr/>
        </p:nvPicPr>
        <p:blipFill>
          <a:blip r:embed="rId5">
            <a:alphaModFix/>
          </a:blip>
          <a:stretch>
            <a:fillRect/>
          </a:stretch>
        </p:blipFill>
        <p:spPr>
          <a:xfrm>
            <a:off x="5630700" y="3752000"/>
            <a:ext cx="578520" cy="267900"/>
          </a:xfrm>
          <a:prstGeom prst="rect">
            <a:avLst/>
          </a:prstGeom>
          <a:noFill/>
          <a:ln>
            <a:noFill/>
          </a:ln>
        </p:spPr>
      </p:pic>
      <p:pic>
        <p:nvPicPr>
          <p:cNvPr id="92" name="Google Shape;92;p14"/>
          <p:cNvPicPr preferRelativeResize="0"/>
          <p:nvPr/>
        </p:nvPicPr>
        <p:blipFill>
          <a:blip r:embed="rId5">
            <a:alphaModFix/>
          </a:blip>
          <a:stretch>
            <a:fillRect/>
          </a:stretch>
        </p:blipFill>
        <p:spPr>
          <a:xfrm>
            <a:off x="5630700" y="3446775"/>
            <a:ext cx="578520" cy="267900"/>
          </a:xfrm>
          <a:prstGeom prst="rect">
            <a:avLst/>
          </a:prstGeom>
          <a:noFill/>
          <a:ln>
            <a:noFill/>
          </a:ln>
        </p:spPr>
      </p:pic>
      <p:pic>
        <p:nvPicPr>
          <p:cNvPr id="93" name="Google Shape;93;p14"/>
          <p:cNvPicPr preferRelativeResize="0"/>
          <p:nvPr/>
        </p:nvPicPr>
        <p:blipFill>
          <a:blip r:embed="rId5">
            <a:alphaModFix/>
          </a:blip>
          <a:stretch>
            <a:fillRect/>
          </a:stretch>
        </p:blipFill>
        <p:spPr>
          <a:xfrm>
            <a:off x="5630700" y="3141550"/>
            <a:ext cx="578520" cy="267900"/>
          </a:xfrm>
          <a:prstGeom prst="rect">
            <a:avLst/>
          </a:prstGeom>
          <a:noFill/>
          <a:ln>
            <a:noFill/>
          </a:ln>
        </p:spPr>
      </p:pic>
      <p:pic>
        <p:nvPicPr>
          <p:cNvPr id="94" name="Google Shape;94;p14"/>
          <p:cNvPicPr preferRelativeResize="0"/>
          <p:nvPr/>
        </p:nvPicPr>
        <p:blipFill>
          <a:blip r:embed="rId5">
            <a:alphaModFix/>
          </a:blip>
          <a:stretch>
            <a:fillRect/>
          </a:stretch>
        </p:blipFill>
        <p:spPr>
          <a:xfrm>
            <a:off x="6326000" y="3972450"/>
            <a:ext cx="761595" cy="352675"/>
          </a:xfrm>
          <a:prstGeom prst="rect">
            <a:avLst/>
          </a:prstGeom>
          <a:noFill/>
          <a:ln>
            <a:noFill/>
          </a:ln>
        </p:spPr>
      </p:pic>
      <p:pic>
        <p:nvPicPr>
          <p:cNvPr id="95" name="Google Shape;95;p14"/>
          <p:cNvPicPr preferRelativeResize="0"/>
          <p:nvPr/>
        </p:nvPicPr>
        <p:blipFill>
          <a:blip r:embed="rId5">
            <a:alphaModFix/>
          </a:blip>
          <a:stretch>
            <a:fillRect/>
          </a:stretch>
        </p:blipFill>
        <p:spPr>
          <a:xfrm>
            <a:off x="6326000" y="3563175"/>
            <a:ext cx="761595" cy="352675"/>
          </a:xfrm>
          <a:prstGeom prst="rect">
            <a:avLst/>
          </a:prstGeom>
          <a:noFill/>
          <a:ln>
            <a:noFill/>
          </a:ln>
        </p:spPr>
      </p:pic>
      <p:pic>
        <p:nvPicPr>
          <p:cNvPr id="96" name="Google Shape;96;p14"/>
          <p:cNvPicPr preferRelativeResize="0"/>
          <p:nvPr/>
        </p:nvPicPr>
        <p:blipFill>
          <a:blip r:embed="rId5">
            <a:alphaModFix/>
          </a:blip>
          <a:stretch>
            <a:fillRect/>
          </a:stretch>
        </p:blipFill>
        <p:spPr>
          <a:xfrm>
            <a:off x="7204375" y="3801825"/>
            <a:ext cx="1090707" cy="505075"/>
          </a:xfrm>
          <a:prstGeom prst="rect">
            <a:avLst/>
          </a:prstGeom>
          <a:noFill/>
          <a:ln>
            <a:noFill/>
          </a:ln>
        </p:spPr>
      </p:pic>
      <p:pic>
        <p:nvPicPr>
          <p:cNvPr id="97" name="Google Shape;97;p14"/>
          <p:cNvPicPr preferRelativeResize="0"/>
          <p:nvPr/>
        </p:nvPicPr>
        <p:blipFill>
          <a:blip r:embed="rId5">
            <a:alphaModFix/>
          </a:blip>
          <a:stretch>
            <a:fillRect/>
          </a:stretch>
        </p:blipFill>
        <p:spPr>
          <a:xfrm>
            <a:off x="5630700" y="2836750"/>
            <a:ext cx="578520" cy="267900"/>
          </a:xfrm>
          <a:prstGeom prst="rect">
            <a:avLst/>
          </a:prstGeom>
          <a:noFill/>
          <a:ln>
            <a:noFill/>
          </a:ln>
        </p:spPr>
      </p:pic>
      <p:graphicFrame>
        <p:nvGraphicFramePr>
          <p:cNvPr id="32" name="Diagram 31">
            <a:extLst>
              <a:ext uri="{FF2B5EF4-FFF2-40B4-BE49-F238E27FC236}">
                <a16:creationId xmlns:a16="http://schemas.microsoft.com/office/drawing/2014/main" id="{BEBEDFE6-AACC-43EA-A373-E5CB9F050A8D}"/>
              </a:ext>
            </a:extLst>
          </p:cNvPr>
          <p:cNvGraphicFramePr/>
          <p:nvPr>
            <p:extLst>
              <p:ext uri="{D42A27DB-BD31-4B8C-83A1-F6EECF244321}">
                <p14:modId xmlns:p14="http://schemas.microsoft.com/office/powerpoint/2010/main" val="22346567"/>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503825" y="1034350"/>
            <a:ext cx="3901225" cy="3901225"/>
          </a:xfrm>
          <a:prstGeom prst="rect">
            <a:avLst/>
          </a:prstGeom>
          <a:noFill/>
          <a:ln>
            <a:noFill/>
          </a:ln>
        </p:spPr>
      </p:pic>
      <p:sp>
        <p:nvSpPr>
          <p:cNvPr id="109" name="Google Shape;109;p15"/>
          <p:cNvSpPr txBox="1"/>
          <p:nvPr/>
        </p:nvSpPr>
        <p:spPr>
          <a:xfrm>
            <a:off x="2992400" y="2772525"/>
            <a:ext cx="1336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rPr>
              <a:t>Bigger, older individuals</a:t>
            </a:r>
            <a:endParaRPr>
              <a:solidFill>
                <a:srgbClr val="CC0000"/>
              </a:solidFill>
            </a:endParaRPr>
          </a:p>
        </p:txBody>
      </p:sp>
      <p:cxnSp>
        <p:nvCxnSpPr>
          <p:cNvPr id="110" name="Google Shape;110;p15"/>
          <p:cNvCxnSpPr>
            <a:stCxn id="109" idx="2"/>
          </p:cNvCxnSpPr>
          <p:nvPr/>
        </p:nvCxnSpPr>
        <p:spPr>
          <a:xfrm>
            <a:off x="3660500" y="3345225"/>
            <a:ext cx="0" cy="544800"/>
          </a:xfrm>
          <a:prstGeom prst="straightConnector1">
            <a:avLst/>
          </a:prstGeom>
          <a:noFill/>
          <a:ln w="28575" cap="flat" cmpd="sng">
            <a:solidFill>
              <a:srgbClr val="CC0000"/>
            </a:solidFill>
            <a:prstDash val="solid"/>
            <a:round/>
            <a:headEnd type="none" w="med" len="med"/>
            <a:tailEnd type="triangle" w="med" len="med"/>
          </a:ln>
        </p:spPr>
      </p:cxnSp>
      <p:pic>
        <p:nvPicPr>
          <p:cNvPr id="111" name="Google Shape;111;p15"/>
          <p:cNvPicPr preferRelativeResize="0"/>
          <p:nvPr/>
        </p:nvPicPr>
        <p:blipFill>
          <a:blip r:embed="rId4">
            <a:alphaModFix/>
          </a:blip>
          <a:stretch>
            <a:fillRect/>
          </a:stretch>
        </p:blipFill>
        <p:spPr>
          <a:xfrm>
            <a:off x="5195300" y="4161275"/>
            <a:ext cx="353850" cy="163850"/>
          </a:xfrm>
          <a:prstGeom prst="rect">
            <a:avLst/>
          </a:prstGeom>
          <a:noFill/>
          <a:ln>
            <a:noFill/>
          </a:ln>
        </p:spPr>
      </p:pic>
      <p:pic>
        <p:nvPicPr>
          <p:cNvPr id="112" name="Google Shape;112;p15"/>
          <p:cNvPicPr preferRelativeResize="0"/>
          <p:nvPr/>
        </p:nvPicPr>
        <p:blipFill>
          <a:blip r:embed="rId4">
            <a:alphaModFix/>
          </a:blip>
          <a:stretch>
            <a:fillRect/>
          </a:stretch>
        </p:blipFill>
        <p:spPr>
          <a:xfrm>
            <a:off x="5630700" y="4057225"/>
            <a:ext cx="578520" cy="267900"/>
          </a:xfrm>
          <a:prstGeom prst="rect">
            <a:avLst/>
          </a:prstGeom>
          <a:noFill/>
          <a:ln>
            <a:noFill/>
          </a:ln>
        </p:spPr>
      </p:pic>
      <p:pic>
        <p:nvPicPr>
          <p:cNvPr id="113" name="Google Shape;113;p15"/>
          <p:cNvPicPr preferRelativeResize="0"/>
          <p:nvPr/>
        </p:nvPicPr>
        <p:blipFill>
          <a:blip r:embed="rId4">
            <a:alphaModFix/>
          </a:blip>
          <a:stretch>
            <a:fillRect/>
          </a:stretch>
        </p:blipFill>
        <p:spPr>
          <a:xfrm>
            <a:off x="5195300" y="3940825"/>
            <a:ext cx="353850" cy="163850"/>
          </a:xfrm>
          <a:prstGeom prst="rect">
            <a:avLst/>
          </a:prstGeom>
          <a:noFill/>
          <a:ln>
            <a:noFill/>
          </a:ln>
        </p:spPr>
      </p:pic>
      <p:pic>
        <p:nvPicPr>
          <p:cNvPr id="114" name="Google Shape;114;p15"/>
          <p:cNvPicPr preferRelativeResize="0"/>
          <p:nvPr/>
        </p:nvPicPr>
        <p:blipFill>
          <a:blip r:embed="rId4">
            <a:alphaModFix/>
          </a:blip>
          <a:stretch>
            <a:fillRect/>
          </a:stretch>
        </p:blipFill>
        <p:spPr>
          <a:xfrm>
            <a:off x="5195300" y="3720375"/>
            <a:ext cx="353850" cy="163850"/>
          </a:xfrm>
          <a:prstGeom prst="rect">
            <a:avLst/>
          </a:prstGeom>
          <a:noFill/>
          <a:ln>
            <a:noFill/>
          </a:ln>
        </p:spPr>
      </p:pic>
      <p:pic>
        <p:nvPicPr>
          <p:cNvPr id="115" name="Google Shape;115;p15"/>
          <p:cNvPicPr preferRelativeResize="0"/>
          <p:nvPr/>
        </p:nvPicPr>
        <p:blipFill>
          <a:blip r:embed="rId4">
            <a:alphaModFix/>
          </a:blip>
          <a:stretch>
            <a:fillRect/>
          </a:stretch>
        </p:blipFill>
        <p:spPr>
          <a:xfrm>
            <a:off x="5195300" y="3499925"/>
            <a:ext cx="353850" cy="163850"/>
          </a:xfrm>
          <a:prstGeom prst="rect">
            <a:avLst/>
          </a:prstGeom>
          <a:noFill/>
          <a:ln>
            <a:noFill/>
          </a:ln>
        </p:spPr>
      </p:pic>
      <p:pic>
        <p:nvPicPr>
          <p:cNvPr id="116" name="Google Shape;116;p15"/>
          <p:cNvPicPr preferRelativeResize="0"/>
          <p:nvPr/>
        </p:nvPicPr>
        <p:blipFill>
          <a:blip r:embed="rId4">
            <a:alphaModFix/>
          </a:blip>
          <a:stretch>
            <a:fillRect/>
          </a:stretch>
        </p:blipFill>
        <p:spPr>
          <a:xfrm>
            <a:off x="5195300" y="3279475"/>
            <a:ext cx="353850" cy="163850"/>
          </a:xfrm>
          <a:prstGeom prst="rect">
            <a:avLst/>
          </a:prstGeom>
          <a:noFill/>
          <a:ln>
            <a:noFill/>
          </a:ln>
        </p:spPr>
      </p:pic>
      <p:pic>
        <p:nvPicPr>
          <p:cNvPr id="117" name="Google Shape;117;p15"/>
          <p:cNvPicPr preferRelativeResize="0"/>
          <p:nvPr/>
        </p:nvPicPr>
        <p:blipFill>
          <a:blip r:embed="rId4">
            <a:alphaModFix/>
          </a:blip>
          <a:stretch>
            <a:fillRect/>
          </a:stretch>
        </p:blipFill>
        <p:spPr>
          <a:xfrm>
            <a:off x="5195300" y="3059025"/>
            <a:ext cx="353850" cy="163850"/>
          </a:xfrm>
          <a:prstGeom prst="rect">
            <a:avLst/>
          </a:prstGeom>
          <a:noFill/>
          <a:ln>
            <a:noFill/>
          </a:ln>
        </p:spPr>
      </p:pic>
      <p:pic>
        <p:nvPicPr>
          <p:cNvPr id="118" name="Google Shape;118;p15"/>
          <p:cNvPicPr preferRelativeResize="0"/>
          <p:nvPr/>
        </p:nvPicPr>
        <p:blipFill>
          <a:blip r:embed="rId4">
            <a:alphaModFix/>
          </a:blip>
          <a:stretch>
            <a:fillRect/>
          </a:stretch>
        </p:blipFill>
        <p:spPr>
          <a:xfrm>
            <a:off x="5195300" y="2836225"/>
            <a:ext cx="353850" cy="163850"/>
          </a:xfrm>
          <a:prstGeom prst="rect">
            <a:avLst/>
          </a:prstGeom>
          <a:noFill/>
          <a:ln>
            <a:noFill/>
          </a:ln>
        </p:spPr>
      </p:pic>
      <p:pic>
        <p:nvPicPr>
          <p:cNvPr id="119" name="Google Shape;119;p15"/>
          <p:cNvPicPr preferRelativeResize="0"/>
          <p:nvPr/>
        </p:nvPicPr>
        <p:blipFill>
          <a:blip r:embed="rId4">
            <a:alphaModFix/>
          </a:blip>
          <a:stretch>
            <a:fillRect/>
          </a:stretch>
        </p:blipFill>
        <p:spPr>
          <a:xfrm>
            <a:off x="5195300" y="2615775"/>
            <a:ext cx="353850" cy="163850"/>
          </a:xfrm>
          <a:prstGeom prst="rect">
            <a:avLst/>
          </a:prstGeom>
          <a:noFill/>
          <a:ln>
            <a:noFill/>
          </a:ln>
        </p:spPr>
      </p:pic>
      <p:pic>
        <p:nvPicPr>
          <p:cNvPr id="120" name="Google Shape;120;p15"/>
          <p:cNvPicPr preferRelativeResize="0"/>
          <p:nvPr/>
        </p:nvPicPr>
        <p:blipFill>
          <a:blip r:embed="rId4">
            <a:alphaModFix/>
          </a:blip>
          <a:stretch>
            <a:fillRect/>
          </a:stretch>
        </p:blipFill>
        <p:spPr>
          <a:xfrm>
            <a:off x="5195300" y="2395325"/>
            <a:ext cx="353850" cy="163850"/>
          </a:xfrm>
          <a:prstGeom prst="rect">
            <a:avLst/>
          </a:prstGeom>
          <a:noFill/>
          <a:ln>
            <a:noFill/>
          </a:ln>
        </p:spPr>
      </p:pic>
      <p:pic>
        <p:nvPicPr>
          <p:cNvPr id="121" name="Google Shape;121;p15"/>
          <p:cNvPicPr preferRelativeResize="0"/>
          <p:nvPr/>
        </p:nvPicPr>
        <p:blipFill>
          <a:blip r:embed="rId4">
            <a:alphaModFix/>
          </a:blip>
          <a:stretch>
            <a:fillRect/>
          </a:stretch>
        </p:blipFill>
        <p:spPr>
          <a:xfrm>
            <a:off x="5195300" y="2174875"/>
            <a:ext cx="353850" cy="163850"/>
          </a:xfrm>
          <a:prstGeom prst="rect">
            <a:avLst/>
          </a:prstGeom>
          <a:noFill/>
          <a:ln>
            <a:noFill/>
          </a:ln>
        </p:spPr>
      </p:pic>
      <p:pic>
        <p:nvPicPr>
          <p:cNvPr id="122" name="Google Shape;122;p15"/>
          <p:cNvPicPr preferRelativeResize="0"/>
          <p:nvPr/>
        </p:nvPicPr>
        <p:blipFill>
          <a:blip r:embed="rId4">
            <a:alphaModFix/>
          </a:blip>
          <a:stretch>
            <a:fillRect/>
          </a:stretch>
        </p:blipFill>
        <p:spPr>
          <a:xfrm>
            <a:off x="5195300" y="1954425"/>
            <a:ext cx="353850" cy="163850"/>
          </a:xfrm>
          <a:prstGeom prst="rect">
            <a:avLst/>
          </a:prstGeom>
          <a:noFill/>
          <a:ln>
            <a:noFill/>
          </a:ln>
        </p:spPr>
      </p:pic>
      <p:pic>
        <p:nvPicPr>
          <p:cNvPr id="123" name="Google Shape;123;p15"/>
          <p:cNvPicPr preferRelativeResize="0"/>
          <p:nvPr/>
        </p:nvPicPr>
        <p:blipFill>
          <a:blip r:embed="rId4">
            <a:alphaModFix/>
          </a:blip>
          <a:stretch>
            <a:fillRect/>
          </a:stretch>
        </p:blipFill>
        <p:spPr>
          <a:xfrm>
            <a:off x="5195300" y="1733975"/>
            <a:ext cx="353850" cy="163850"/>
          </a:xfrm>
          <a:prstGeom prst="rect">
            <a:avLst/>
          </a:prstGeom>
          <a:noFill/>
          <a:ln>
            <a:noFill/>
          </a:ln>
        </p:spPr>
      </p:pic>
      <p:pic>
        <p:nvPicPr>
          <p:cNvPr id="124" name="Google Shape;124;p15"/>
          <p:cNvPicPr preferRelativeResize="0"/>
          <p:nvPr/>
        </p:nvPicPr>
        <p:blipFill>
          <a:blip r:embed="rId4">
            <a:alphaModFix/>
          </a:blip>
          <a:stretch>
            <a:fillRect/>
          </a:stretch>
        </p:blipFill>
        <p:spPr>
          <a:xfrm>
            <a:off x="5630700" y="3752000"/>
            <a:ext cx="578520" cy="267900"/>
          </a:xfrm>
          <a:prstGeom prst="rect">
            <a:avLst/>
          </a:prstGeom>
          <a:noFill/>
          <a:ln>
            <a:noFill/>
          </a:ln>
        </p:spPr>
      </p:pic>
      <p:pic>
        <p:nvPicPr>
          <p:cNvPr id="125" name="Google Shape;125;p15"/>
          <p:cNvPicPr preferRelativeResize="0"/>
          <p:nvPr/>
        </p:nvPicPr>
        <p:blipFill>
          <a:blip r:embed="rId4">
            <a:alphaModFix/>
          </a:blip>
          <a:stretch>
            <a:fillRect/>
          </a:stretch>
        </p:blipFill>
        <p:spPr>
          <a:xfrm>
            <a:off x="5630700" y="3446775"/>
            <a:ext cx="578520" cy="267900"/>
          </a:xfrm>
          <a:prstGeom prst="rect">
            <a:avLst/>
          </a:prstGeom>
          <a:noFill/>
          <a:ln>
            <a:noFill/>
          </a:ln>
        </p:spPr>
      </p:pic>
      <p:pic>
        <p:nvPicPr>
          <p:cNvPr id="126" name="Google Shape;126;p15"/>
          <p:cNvPicPr preferRelativeResize="0"/>
          <p:nvPr/>
        </p:nvPicPr>
        <p:blipFill>
          <a:blip r:embed="rId4">
            <a:alphaModFix/>
          </a:blip>
          <a:stretch>
            <a:fillRect/>
          </a:stretch>
        </p:blipFill>
        <p:spPr>
          <a:xfrm>
            <a:off x="5630700" y="3141550"/>
            <a:ext cx="578520" cy="267900"/>
          </a:xfrm>
          <a:prstGeom prst="rect">
            <a:avLst/>
          </a:prstGeom>
          <a:noFill/>
          <a:ln>
            <a:noFill/>
          </a:ln>
        </p:spPr>
      </p:pic>
      <p:pic>
        <p:nvPicPr>
          <p:cNvPr id="127" name="Google Shape;127;p15"/>
          <p:cNvPicPr preferRelativeResize="0"/>
          <p:nvPr/>
        </p:nvPicPr>
        <p:blipFill>
          <a:blip r:embed="rId4">
            <a:alphaModFix/>
          </a:blip>
          <a:stretch>
            <a:fillRect/>
          </a:stretch>
        </p:blipFill>
        <p:spPr>
          <a:xfrm>
            <a:off x="6326000" y="3972450"/>
            <a:ext cx="761595" cy="352675"/>
          </a:xfrm>
          <a:prstGeom prst="rect">
            <a:avLst/>
          </a:prstGeom>
          <a:noFill/>
          <a:ln>
            <a:noFill/>
          </a:ln>
        </p:spPr>
      </p:pic>
      <p:graphicFrame>
        <p:nvGraphicFramePr>
          <p:cNvPr id="3" name="Diagram 2">
            <a:extLst>
              <a:ext uri="{FF2B5EF4-FFF2-40B4-BE49-F238E27FC236}">
                <a16:creationId xmlns:a16="http://schemas.microsoft.com/office/drawing/2014/main" id="{E41FF852-0F83-4C3E-A2D7-631473DA19C3}"/>
              </a:ext>
            </a:extLst>
          </p:cNvPr>
          <p:cNvGraphicFramePr/>
          <p:nvPr>
            <p:extLst>
              <p:ext uri="{D42A27DB-BD31-4B8C-83A1-F6EECF244321}">
                <p14:modId xmlns:p14="http://schemas.microsoft.com/office/powerpoint/2010/main" val="1779302808"/>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5" name="Google Shape;68;p14">
            <a:extLst>
              <a:ext uri="{FF2B5EF4-FFF2-40B4-BE49-F238E27FC236}">
                <a16:creationId xmlns:a16="http://schemas.microsoft.com/office/drawing/2014/main" id="{E30FD021-75E5-4704-99E7-B7C8BE910FFB}"/>
              </a:ext>
            </a:extLst>
          </p:cNvPr>
          <p:cNvSpPr txBox="1">
            <a:spLocks noGrp="1"/>
          </p:cNvSpPr>
          <p:nvPr>
            <p:ph type="title"/>
          </p:nvPr>
        </p:nvSpPr>
        <p:spPr>
          <a:xfrm>
            <a:off x="257775" y="34300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C4587"/>
                </a:solidFill>
              </a:rPr>
              <a:t>Effects of Fishing</a:t>
            </a:r>
            <a:endParaRPr dirty="0">
              <a:solidFill>
                <a:srgbClr val="1C458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62" name="Google Shape;162;p18"/>
          <p:cNvSpPr txBox="1"/>
          <p:nvPr/>
        </p:nvSpPr>
        <p:spPr>
          <a:xfrm>
            <a:off x="313375" y="597425"/>
            <a:ext cx="8689500" cy="6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1C4587"/>
                </a:solidFill>
              </a:rPr>
              <a:t>Transient Dynamics and Stochasticity</a:t>
            </a:r>
            <a:endParaRPr sz="2800">
              <a:solidFill>
                <a:srgbClr val="1C4587"/>
              </a:solidFill>
            </a:endParaRPr>
          </a:p>
        </p:txBody>
      </p:sp>
      <p:pic>
        <p:nvPicPr>
          <p:cNvPr id="163" name="Google Shape;163;p18"/>
          <p:cNvPicPr preferRelativeResize="0"/>
          <p:nvPr/>
        </p:nvPicPr>
        <p:blipFill rotWithShape="1">
          <a:blip r:embed="rId3">
            <a:alphaModFix/>
          </a:blip>
          <a:srcRect l="5249" r="8275" b="45720"/>
          <a:stretch/>
        </p:blipFill>
        <p:spPr>
          <a:xfrm>
            <a:off x="395100" y="1590037"/>
            <a:ext cx="3624625" cy="2326575"/>
          </a:xfrm>
          <a:prstGeom prst="rect">
            <a:avLst/>
          </a:prstGeom>
          <a:noFill/>
          <a:ln>
            <a:noFill/>
          </a:ln>
        </p:spPr>
      </p:pic>
      <p:sp>
        <p:nvSpPr>
          <p:cNvPr id="164" name="Google Shape;164;p18"/>
          <p:cNvSpPr txBox="1"/>
          <p:nvPr/>
        </p:nvSpPr>
        <p:spPr>
          <a:xfrm>
            <a:off x="395100" y="3916600"/>
            <a:ext cx="36585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1C4587"/>
                </a:solidFill>
              </a:rPr>
              <a:t>White et al., 2013</a:t>
            </a:r>
            <a:endParaRPr>
              <a:solidFill>
                <a:srgbClr val="1C4587"/>
              </a:solidFill>
            </a:endParaRPr>
          </a:p>
        </p:txBody>
      </p:sp>
      <p:grpSp>
        <p:nvGrpSpPr>
          <p:cNvPr id="165" name="Google Shape;165;p18"/>
          <p:cNvGrpSpPr/>
          <p:nvPr/>
        </p:nvGrpSpPr>
        <p:grpSpPr>
          <a:xfrm>
            <a:off x="4462795" y="1523670"/>
            <a:ext cx="4332983" cy="1744900"/>
            <a:chOff x="621438" y="2167250"/>
            <a:chExt cx="4093513" cy="1517700"/>
          </a:xfrm>
        </p:grpSpPr>
        <p:sp>
          <p:nvSpPr>
            <p:cNvPr id="166" name="Google Shape;166;p18"/>
            <p:cNvSpPr/>
            <p:nvPr/>
          </p:nvSpPr>
          <p:spPr>
            <a:xfrm>
              <a:off x="653150" y="2167250"/>
              <a:ext cx="4030200" cy="15177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8"/>
            <p:cNvGrpSpPr/>
            <p:nvPr/>
          </p:nvGrpSpPr>
          <p:grpSpPr>
            <a:xfrm>
              <a:off x="621438" y="2219075"/>
              <a:ext cx="4093513" cy="1465725"/>
              <a:chOff x="565525" y="1929625"/>
              <a:chExt cx="4093513" cy="1465725"/>
            </a:xfrm>
          </p:grpSpPr>
          <p:pic>
            <p:nvPicPr>
              <p:cNvPr id="168" name="Google Shape;168;p18"/>
              <p:cNvPicPr preferRelativeResize="0"/>
              <p:nvPr/>
            </p:nvPicPr>
            <p:blipFill rotWithShape="1">
              <a:blip r:embed="rId4">
                <a:alphaModFix/>
              </a:blip>
              <a:srcRect t="76000" r="33568" b="2603"/>
              <a:stretch/>
            </p:blipFill>
            <p:spPr>
              <a:xfrm>
                <a:off x="757225" y="1939850"/>
                <a:ext cx="3269200" cy="1263801"/>
              </a:xfrm>
              <a:prstGeom prst="rect">
                <a:avLst/>
              </a:prstGeom>
              <a:noFill/>
              <a:ln>
                <a:noFill/>
              </a:ln>
            </p:spPr>
          </p:pic>
          <p:sp>
            <p:nvSpPr>
              <p:cNvPr id="169" name="Google Shape;169;p18"/>
              <p:cNvSpPr txBox="1"/>
              <p:nvPr/>
            </p:nvSpPr>
            <p:spPr>
              <a:xfrm>
                <a:off x="656800" y="3127450"/>
                <a:ext cx="33360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Time (years)</a:t>
                </a:r>
                <a:endParaRPr sz="800">
                  <a:latin typeface="Calibri"/>
                  <a:ea typeface="Calibri"/>
                  <a:cs typeface="Calibri"/>
                  <a:sym typeface="Calibri"/>
                </a:endParaRPr>
              </a:p>
            </p:txBody>
          </p:sp>
          <p:sp>
            <p:nvSpPr>
              <p:cNvPr id="170" name="Google Shape;170;p18"/>
              <p:cNvSpPr txBox="1"/>
              <p:nvPr/>
            </p:nvSpPr>
            <p:spPr>
              <a:xfrm rot="-5400000">
                <a:off x="64825" y="2430325"/>
                <a:ext cx="12693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Abundance Ratio (N</a:t>
                </a:r>
                <a:r>
                  <a:rPr lang="en" sz="800" baseline="-25000">
                    <a:latin typeface="Calibri"/>
                    <a:ea typeface="Calibri"/>
                    <a:cs typeface="Calibri"/>
                    <a:sym typeface="Calibri"/>
                  </a:rPr>
                  <a:t>t</a:t>
                </a:r>
                <a:r>
                  <a:rPr lang="en" sz="800">
                    <a:latin typeface="Calibri"/>
                    <a:ea typeface="Calibri"/>
                    <a:cs typeface="Calibri"/>
                    <a:sym typeface="Calibri"/>
                  </a:rPr>
                  <a:t>/N</a:t>
                </a:r>
                <a:r>
                  <a:rPr lang="en" sz="800" baseline="-25000">
                    <a:latin typeface="Calibri"/>
                    <a:ea typeface="Calibri"/>
                    <a:cs typeface="Calibri"/>
                    <a:sym typeface="Calibri"/>
                  </a:rPr>
                  <a:t>0</a:t>
                </a:r>
                <a:r>
                  <a:rPr lang="en" sz="800">
                    <a:latin typeface="Calibri"/>
                    <a:ea typeface="Calibri"/>
                    <a:cs typeface="Calibri"/>
                    <a:sym typeface="Calibri"/>
                  </a:rPr>
                  <a:t>)</a:t>
                </a:r>
                <a:endParaRPr sz="800">
                  <a:latin typeface="Calibri"/>
                  <a:ea typeface="Calibri"/>
                  <a:cs typeface="Calibri"/>
                  <a:sym typeface="Calibri"/>
                </a:endParaRPr>
              </a:p>
            </p:txBody>
          </p:sp>
          <p:sp>
            <p:nvSpPr>
              <p:cNvPr id="171" name="Google Shape;171;p18"/>
              <p:cNvSpPr txBox="1"/>
              <p:nvPr/>
            </p:nvSpPr>
            <p:spPr>
              <a:xfrm>
                <a:off x="4206638" y="2358050"/>
                <a:ext cx="452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Fished</a:t>
                </a:r>
                <a:endParaRPr sz="800">
                  <a:latin typeface="Calibri"/>
                  <a:ea typeface="Calibri"/>
                  <a:cs typeface="Calibri"/>
                  <a:sym typeface="Calibri"/>
                </a:endParaRPr>
              </a:p>
              <a:p>
                <a:pPr marL="0" lvl="0" indent="0" algn="l" rtl="0">
                  <a:spcBef>
                    <a:spcPts val="0"/>
                  </a:spcBef>
                  <a:spcAft>
                    <a:spcPts val="0"/>
                  </a:spcAft>
                  <a:buNone/>
                </a:pPr>
                <a:endParaRPr sz="800">
                  <a:latin typeface="Calibri"/>
                  <a:ea typeface="Calibri"/>
                  <a:cs typeface="Calibri"/>
                  <a:sym typeface="Calibri"/>
                </a:endParaRPr>
              </a:p>
              <a:p>
                <a:pPr marL="0" lvl="0" indent="0" algn="l" rtl="0">
                  <a:spcBef>
                    <a:spcPts val="0"/>
                  </a:spcBef>
                  <a:spcAft>
                    <a:spcPts val="0"/>
                  </a:spcAft>
                  <a:buNone/>
                </a:pPr>
                <a:r>
                  <a:rPr lang="en" sz="800">
                    <a:latin typeface="Calibri"/>
                    <a:ea typeface="Calibri"/>
                    <a:cs typeface="Calibri"/>
                    <a:sym typeface="Calibri"/>
                  </a:rPr>
                  <a:t>MPA</a:t>
                </a:r>
                <a:endParaRPr sz="800">
                  <a:latin typeface="Calibri"/>
                  <a:ea typeface="Calibri"/>
                  <a:cs typeface="Calibri"/>
                  <a:sym typeface="Calibri"/>
                </a:endParaRPr>
              </a:p>
            </p:txBody>
          </p:sp>
          <p:cxnSp>
            <p:nvCxnSpPr>
              <p:cNvPr id="172" name="Google Shape;172;p18"/>
              <p:cNvCxnSpPr/>
              <p:nvPr/>
            </p:nvCxnSpPr>
            <p:spPr>
              <a:xfrm>
                <a:off x="4087425" y="2503225"/>
                <a:ext cx="150300" cy="0"/>
              </a:xfrm>
              <a:prstGeom prst="straightConnector1">
                <a:avLst/>
              </a:prstGeom>
              <a:noFill/>
              <a:ln w="28575" cap="flat" cmpd="sng">
                <a:solidFill>
                  <a:srgbClr val="E06666"/>
                </a:solidFill>
                <a:prstDash val="solid"/>
                <a:round/>
                <a:headEnd type="none" w="med" len="med"/>
                <a:tailEnd type="none" w="med" len="med"/>
              </a:ln>
            </p:spPr>
          </p:cxnSp>
          <p:cxnSp>
            <p:nvCxnSpPr>
              <p:cNvPr id="173" name="Google Shape;173;p18"/>
              <p:cNvCxnSpPr/>
              <p:nvPr/>
            </p:nvCxnSpPr>
            <p:spPr>
              <a:xfrm>
                <a:off x="4087425" y="2693272"/>
                <a:ext cx="150300" cy="0"/>
              </a:xfrm>
              <a:prstGeom prst="straightConnector1">
                <a:avLst/>
              </a:prstGeom>
              <a:noFill/>
              <a:ln w="28575" cap="flat" cmpd="sng">
                <a:solidFill>
                  <a:srgbClr val="9FC5E8"/>
                </a:solidFill>
                <a:prstDash val="solid"/>
                <a:round/>
                <a:headEnd type="none" w="med" len="med"/>
                <a:tailEnd type="none" w="med" len="med"/>
              </a:ln>
            </p:spPr>
          </p:cxnSp>
        </p:grpSp>
      </p:grpSp>
      <p:sp>
        <p:nvSpPr>
          <p:cNvPr id="174" name="Google Shape;174;p18"/>
          <p:cNvSpPr txBox="1"/>
          <p:nvPr/>
        </p:nvSpPr>
        <p:spPr>
          <a:xfrm>
            <a:off x="4977255" y="3200253"/>
            <a:ext cx="3621300" cy="35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a:solidFill>
                  <a:srgbClr val="1C4587"/>
                </a:solidFill>
              </a:rPr>
              <a:t>Adapted from Kaplan et al., in review</a:t>
            </a:r>
            <a:endParaRPr>
              <a:solidFill>
                <a:srgbClr val="1C4587"/>
              </a:solidFill>
            </a:endParaRPr>
          </a:p>
        </p:txBody>
      </p:sp>
      <p:pic>
        <p:nvPicPr>
          <p:cNvPr id="175" name="Google Shape;175;p18"/>
          <p:cNvPicPr preferRelativeResize="0"/>
          <p:nvPr/>
        </p:nvPicPr>
        <p:blipFill>
          <a:blip r:embed="rId5">
            <a:alphaModFix/>
          </a:blip>
          <a:stretch>
            <a:fillRect/>
          </a:stretch>
        </p:blipFill>
        <p:spPr>
          <a:xfrm>
            <a:off x="4579575" y="3868633"/>
            <a:ext cx="4074650" cy="790292"/>
          </a:xfrm>
          <a:prstGeom prst="rect">
            <a:avLst/>
          </a:prstGeom>
          <a:noFill/>
          <a:ln>
            <a:noFill/>
          </a:ln>
        </p:spPr>
      </p:pic>
      <p:graphicFrame>
        <p:nvGraphicFramePr>
          <p:cNvPr id="21" name="Diagram 20">
            <a:extLst>
              <a:ext uri="{FF2B5EF4-FFF2-40B4-BE49-F238E27FC236}">
                <a16:creationId xmlns:a16="http://schemas.microsoft.com/office/drawing/2014/main" id="{F9878DB4-9F61-41E3-8B5C-68370C09FE39}"/>
              </a:ext>
            </a:extLst>
          </p:cNvPr>
          <p:cNvGraphicFramePr/>
          <p:nvPr>
            <p:extLst>
              <p:ext uri="{D42A27DB-BD31-4B8C-83A1-F6EECF244321}">
                <p14:modId xmlns:p14="http://schemas.microsoft.com/office/powerpoint/2010/main" val="2118694934"/>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62" name="Google Shape;162;p18"/>
          <p:cNvSpPr txBox="1"/>
          <p:nvPr/>
        </p:nvSpPr>
        <p:spPr>
          <a:xfrm>
            <a:off x="313375" y="597425"/>
            <a:ext cx="8689500" cy="6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1C4587"/>
                </a:solidFill>
              </a:rPr>
              <a:t>Objectives / research questions</a:t>
            </a:r>
            <a:endParaRPr sz="2800" dirty="0">
              <a:solidFill>
                <a:srgbClr val="1C4587"/>
              </a:solidFill>
            </a:endParaRPr>
          </a:p>
        </p:txBody>
      </p:sp>
      <p:graphicFrame>
        <p:nvGraphicFramePr>
          <p:cNvPr id="21" name="Diagram 20">
            <a:extLst>
              <a:ext uri="{FF2B5EF4-FFF2-40B4-BE49-F238E27FC236}">
                <a16:creationId xmlns:a16="http://schemas.microsoft.com/office/drawing/2014/main" id="{F9878DB4-9F61-41E3-8B5C-68370C09FE39}"/>
              </a:ext>
            </a:extLst>
          </p:cNvPr>
          <p:cNvGraphicFramePr/>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8218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352075" y="607800"/>
            <a:ext cx="851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1. Replicate </a:t>
            </a:r>
            <a:r>
              <a:rPr lang="en" dirty="0">
                <a:solidFill>
                  <a:srgbClr val="1C4587"/>
                </a:solidFill>
              </a:rPr>
              <a:t>base model</a:t>
            </a:r>
            <a:endParaRPr dirty="0">
              <a:solidFill>
                <a:srgbClr val="1C4587"/>
              </a:solidFill>
            </a:endParaRPr>
          </a:p>
        </p:txBody>
      </p:sp>
      <p:pic>
        <p:nvPicPr>
          <p:cNvPr id="145" name="Google Shape;145;p17"/>
          <p:cNvPicPr preferRelativeResize="0"/>
          <p:nvPr/>
        </p:nvPicPr>
        <p:blipFill>
          <a:blip r:embed="rId3">
            <a:alphaModFix/>
          </a:blip>
          <a:stretch>
            <a:fillRect/>
          </a:stretch>
        </p:blipFill>
        <p:spPr>
          <a:xfrm>
            <a:off x="4233550" y="1385663"/>
            <a:ext cx="4559225" cy="3132975"/>
          </a:xfrm>
          <a:prstGeom prst="rect">
            <a:avLst/>
          </a:prstGeom>
          <a:noFill/>
          <a:ln>
            <a:noFill/>
          </a:ln>
        </p:spPr>
      </p:pic>
      <p:sp>
        <p:nvSpPr>
          <p:cNvPr id="146" name="Google Shape;146;p17"/>
          <p:cNvSpPr txBox="1">
            <a:spLocks noGrp="1"/>
          </p:cNvSpPr>
          <p:nvPr>
            <p:ph type="body" idx="1"/>
          </p:nvPr>
        </p:nvSpPr>
        <p:spPr>
          <a:xfrm>
            <a:off x="99400" y="1538075"/>
            <a:ext cx="3913800" cy="3314700"/>
          </a:xfrm>
          <a:prstGeom prst="rect">
            <a:avLst/>
          </a:prstGeom>
        </p:spPr>
        <p:txBody>
          <a:bodyPr spcFirstLastPara="1" wrap="square" lIns="91425" tIns="91425" rIns="91425" bIns="91425" anchor="t" anchorCtr="0">
            <a:noAutofit/>
          </a:bodyPr>
          <a:lstStyle/>
          <a:p>
            <a:pPr>
              <a:spcAft>
                <a:spcPts val="1800"/>
              </a:spcAft>
              <a:buClr>
                <a:srgbClr val="1C4587"/>
              </a:buClr>
            </a:pPr>
            <a:r>
              <a:rPr lang="en-US" dirty="0">
                <a:solidFill>
                  <a:srgbClr val="1C4587"/>
                </a:solidFill>
              </a:rPr>
              <a:t>Current west coast groundfish fishery has 40:10 control rule</a:t>
            </a:r>
          </a:p>
          <a:p>
            <a:pPr marL="457200" lvl="0" indent="-342900" algn="l" rtl="0">
              <a:spcBef>
                <a:spcPts val="0"/>
              </a:spcBef>
              <a:spcAft>
                <a:spcPts val="0"/>
              </a:spcAft>
              <a:buClr>
                <a:srgbClr val="1C4587"/>
              </a:buClr>
              <a:buSzPts val="1800"/>
              <a:buChar char="●"/>
            </a:pPr>
            <a:endParaRPr lang="en" b="1" dirty="0">
              <a:solidFill>
                <a:srgbClr val="1C4587"/>
              </a:solidFill>
            </a:endParaRPr>
          </a:p>
          <a:p>
            <a:pPr marL="457200" lvl="0" indent="-342900" algn="l" rtl="0">
              <a:spcBef>
                <a:spcPts val="0"/>
              </a:spcBef>
              <a:spcAft>
                <a:spcPts val="0"/>
              </a:spcAft>
              <a:buClr>
                <a:srgbClr val="1C4587"/>
              </a:buClr>
              <a:buSzPts val="1800"/>
              <a:buChar char="●"/>
            </a:pPr>
            <a:r>
              <a:rPr lang="en" b="1" dirty="0">
                <a:solidFill>
                  <a:srgbClr val="1C4587"/>
                </a:solidFill>
              </a:rPr>
              <a:t>Density ratio </a:t>
            </a:r>
            <a:r>
              <a:rPr lang="en" dirty="0">
                <a:solidFill>
                  <a:srgbClr val="1C4587"/>
                </a:solidFill>
              </a:rPr>
              <a:t>as metric to assess level of depletion:</a:t>
            </a:r>
            <a:endParaRPr dirty="0">
              <a:solidFill>
                <a:srgbClr val="1C4587"/>
              </a:solidFill>
            </a:endParaRPr>
          </a:p>
          <a:p>
            <a:pPr marL="457200" lvl="0" indent="0" algn="l" rtl="0">
              <a:lnSpc>
                <a:spcPct val="100000"/>
              </a:lnSpc>
              <a:spcBef>
                <a:spcPts val="0"/>
              </a:spcBef>
              <a:spcAft>
                <a:spcPts val="0"/>
              </a:spcAft>
              <a:buNone/>
            </a:pPr>
            <a:endParaRPr dirty="0">
              <a:solidFill>
                <a:srgbClr val="1C4587"/>
              </a:solidFill>
            </a:endParaRPr>
          </a:p>
          <a:p>
            <a:pPr marL="457200" lvl="0" indent="0" algn="l" rtl="0">
              <a:lnSpc>
                <a:spcPct val="100000"/>
              </a:lnSpc>
              <a:spcBef>
                <a:spcPts val="0"/>
              </a:spcBef>
              <a:spcAft>
                <a:spcPts val="0"/>
              </a:spcAft>
              <a:buNone/>
            </a:pPr>
            <a:r>
              <a:rPr lang="en" dirty="0">
                <a:solidFill>
                  <a:srgbClr val="1C4587"/>
                </a:solidFill>
              </a:rPr>
              <a:t># ind./ area outside reserve</a:t>
            </a:r>
            <a:endParaRPr dirty="0">
              <a:solidFill>
                <a:srgbClr val="1C4587"/>
              </a:solidFill>
            </a:endParaRPr>
          </a:p>
          <a:p>
            <a:pPr marL="457200" lvl="0" indent="0" algn="l" rtl="0">
              <a:lnSpc>
                <a:spcPct val="100000"/>
              </a:lnSpc>
              <a:spcBef>
                <a:spcPts val="0"/>
              </a:spcBef>
              <a:spcAft>
                <a:spcPts val="0"/>
              </a:spcAft>
              <a:buNone/>
            </a:pPr>
            <a:r>
              <a:rPr lang="en" dirty="0">
                <a:solidFill>
                  <a:srgbClr val="1C4587"/>
                </a:solidFill>
              </a:rPr>
              <a:t>-------------------------------------</a:t>
            </a:r>
            <a:endParaRPr dirty="0">
              <a:solidFill>
                <a:srgbClr val="1C4587"/>
              </a:solidFill>
            </a:endParaRPr>
          </a:p>
          <a:p>
            <a:pPr marL="457200" lvl="0" indent="0" algn="l" rtl="0">
              <a:lnSpc>
                <a:spcPct val="100000"/>
              </a:lnSpc>
              <a:spcBef>
                <a:spcPts val="0"/>
              </a:spcBef>
              <a:spcAft>
                <a:spcPts val="0"/>
              </a:spcAft>
              <a:buClr>
                <a:schemeClr val="dk1"/>
              </a:buClr>
              <a:buSzPts val="1100"/>
              <a:buFont typeface="Arial"/>
              <a:buNone/>
            </a:pPr>
            <a:r>
              <a:rPr lang="en" dirty="0">
                <a:solidFill>
                  <a:srgbClr val="1C4587"/>
                </a:solidFill>
              </a:rPr>
              <a:t># ind./ area inside reserve</a:t>
            </a:r>
            <a:endParaRPr dirty="0">
              <a:solidFill>
                <a:srgbClr val="1C4587"/>
              </a:solidFill>
            </a:endParaRPr>
          </a:p>
          <a:p>
            <a:pPr marL="457200" lvl="0" indent="0" algn="l" rtl="0">
              <a:spcBef>
                <a:spcPts val="0"/>
              </a:spcBef>
              <a:spcAft>
                <a:spcPts val="0"/>
              </a:spcAft>
              <a:buNone/>
            </a:pPr>
            <a:endParaRPr dirty="0">
              <a:solidFill>
                <a:srgbClr val="1C4587"/>
              </a:solidFill>
            </a:endParaRPr>
          </a:p>
          <a:p>
            <a:pPr marL="0" lvl="0" indent="0" algn="l" rtl="0">
              <a:spcBef>
                <a:spcPts val="0"/>
              </a:spcBef>
              <a:spcAft>
                <a:spcPts val="0"/>
              </a:spcAft>
              <a:buNone/>
            </a:pPr>
            <a:endParaRPr dirty="0">
              <a:solidFill>
                <a:srgbClr val="1C4587"/>
              </a:solidFill>
            </a:endParaRPr>
          </a:p>
        </p:txBody>
      </p:sp>
      <p:sp>
        <p:nvSpPr>
          <p:cNvPr id="152" name="Google Shape;152;p17"/>
          <p:cNvSpPr txBox="1">
            <a:spLocks noGrp="1"/>
          </p:cNvSpPr>
          <p:nvPr>
            <p:ph type="body" idx="1"/>
          </p:nvPr>
        </p:nvSpPr>
        <p:spPr>
          <a:xfrm>
            <a:off x="4233550" y="4518650"/>
            <a:ext cx="4559100" cy="4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1C4587"/>
                </a:solidFill>
              </a:rPr>
              <a:t>Babcock &amp; MacCall 2011</a:t>
            </a:r>
            <a:endParaRPr sz="2000">
              <a:solidFill>
                <a:srgbClr val="1C4587"/>
              </a:solidFill>
            </a:endParaRPr>
          </a:p>
        </p:txBody>
      </p:sp>
      <p:graphicFrame>
        <p:nvGraphicFramePr>
          <p:cNvPr id="11" name="Diagram 10">
            <a:extLst>
              <a:ext uri="{FF2B5EF4-FFF2-40B4-BE49-F238E27FC236}">
                <a16:creationId xmlns:a16="http://schemas.microsoft.com/office/drawing/2014/main" id="{4A2ABA85-5864-4F76-92FE-26127BE6A120}"/>
              </a:ext>
            </a:extLst>
          </p:cNvPr>
          <p:cNvGraphicFramePr/>
          <p:nvPr>
            <p:extLst>
              <p:ext uri="{D42A27DB-BD31-4B8C-83A1-F6EECF244321}">
                <p14:modId xmlns:p14="http://schemas.microsoft.com/office/powerpoint/2010/main" val="1871795308"/>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99400" y="374305"/>
            <a:ext cx="851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2. </a:t>
            </a:r>
            <a:endParaRPr dirty="0">
              <a:solidFill>
                <a:srgbClr val="1C4587"/>
              </a:solidFill>
            </a:endParaRPr>
          </a:p>
        </p:txBody>
      </p:sp>
      <p:sp>
        <p:nvSpPr>
          <p:cNvPr id="146" name="Google Shape;146;p17"/>
          <p:cNvSpPr txBox="1">
            <a:spLocks noGrp="1"/>
          </p:cNvSpPr>
          <p:nvPr>
            <p:ph type="body" idx="1"/>
          </p:nvPr>
        </p:nvSpPr>
        <p:spPr>
          <a:xfrm>
            <a:off x="99400" y="1538075"/>
            <a:ext cx="3913800" cy="3314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rgbClr val="1C4587"/>
              </a:solidFill>
            </a:endParaRPr>
          </a:p>
          <a:p>
            <a:pPr marL="0" lvl="0" indent="0" algn="l" rtl="0">
              <a:spcBef>
                <a:spcPts val="0"/>
              </a:spcBef>
              <a:spcAft>
                <a:spcPts val="0"/>
              </a:spcAft>
              <a:buNone/>
            </a:pPr>
            <a:endParaRPr dirty="0">
              <a:solidFill>
                <a:srgbClr val="1C4587"/>
              </a:solidFill>
            </a:endParaRPr>
          </a:p>
        </p:txBody>
      </p:sp>
      <p:graphicFrame>
        <p:nvGraphicFramePr>
          <p:cNvPr id="11" name="Diagram 10">
            <a:extLst>
              <a:ext uri="{FF2B5EF4-FFF2-40B4-BE49-F238E27FC236}">
                <a16:creationId xmlns:a16="http://schemas.microsoft.com/office/drawing/2014/main" id="{4A2ABA85-5864-4F76-92FE-26127BE6A120}"/>
              </a:ext>
            </a:extLst>
          </p:cNvPr>
          <p:cNvGraphicFramePr/>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Table 5">
            <a:extLst>
              <a:ext uri="{FF2B5EF4-FFF2-40B4-BE49-F238E27FC236}">
                <a16:creationId xmlns:a16="http://schemas.microsoft.com/office/drawing/2014/main" id="{CD719D24-B5D2-4825-AF4D-D5D4602BC62A}"/>
              </a:ext>
            </a:extLst>
          </p:cNvPr>
          <p:cNvGraphicFramePr>
            <a:graphicFrameLocks noGrp="1"/>
          </p:cNvGraphicFramePr>
          <p:nvPr>
            <p:extLst>
              <p:ext uri="{D42A27DB-BD31-4B8C-83A1-F6EECF244321}">
                <p14:modId xmlns:p14="http://schemas.microsoft.com/office/powerpoint/2010/main" val="2609506569"/>
              </p:ext>
            </p:extLst>
          </p:nvPr>
        </p:nvGraphicFramePr>
        <p:xfrm>
          <a:off x="99400" y="1113385"/>
          <a:ext cx="4528456" cy="3850640"/>
        </p:xfrm>
        <a:graphic>
          <a:graphicData uri="http://schemas.openxmlformats.org/drawingml/2006/table">
            <a:tbl>
              <a:tblPr firstRow="1" bandRow="1">
                <a:tableStyleId>{7DF18680-E054-41AD-8BC1-D1AEF772440D}</a:tableStyleId>
              </a:tblPr>
              <a:tblGrid>
                <a:gridCol w="783770">
                  <a:extLst>
                    <a:ext uri="{9D8B030D-6E8A-4147-A177-3AD203B41FA5}">
                      <a16:colId xmlns:a16="http://schemas.microsoft.com/office/drawing/2014/main" val="467058105"/>
                    </a:ext>
                  </a:extLst>
                </a:gridCol>
                <a:gridCol w="413657">
                  <a:extLst>
                    <a:ext uri="{9D8B030D-6E8A-4147-A177-3AD203B41FA5}">
                      <a16:colId xmlns:a16="http://schemas.microsoft.com/office/drawing/2014/main" val="294923711"/>
                    </a:ext>
                  </a:extLst>
                </a:gridCol>
                <a:gridCol w="399143">
                  <a:extLst>
                    <a:ext uri="{9D8B030D-6E8A-4147-A177-3AD203B41FA5}">
                      <a16:colId xmlns:a16="http://schemas.microsoft.com/office/drawing/2014/main" val="2898079838"/>
                    </a:ext>
                  </a:extLst>
                </a:gridCol>
                <a:gridCol w="406400">
                  <a:extLst>
                    <a:ext uri="{9D8B030D-6E8A-4147-A177-3AD203B41FA5}">
                      <a16:colId xmlns:a16="http://schemas.microsoft.com/office/drawing/2014/main" val="1245708620"/>
                    </a:ext>
                  </a:extLst>
                </a:gridCol>
                <a:gridCol w="631372">
                  <a:extLst>
                    <a:ext uri="{9D8B030D-6E8A-4147-A177-3AD203B41FA5}">
                      <a16:colId xmlns:a16="http://schemas.microsoft.com/office/drawing/2014/main" val="582160142"/>
                    </a:ext>
                  </a:extLst>
                </a:gridCol>
                <a:gridCol w="406400">
                  <a:extLst>
                    <a:ext uri="{9D8B030D-6E8A-4147-A177-3AD203B41FA5}">
                      <a16:colId xmlns:a16="http://schemas.microsoft.com/office/drawing/2014/main" val="2065768392"/>
                    </a:ext>
                  </a:extLst>
                </a:gridCol>
                <a:gridCol w="529771">
                  <a:extLst>
                    <a:ext uri="{9D8B030D-6E8A-4147-A177-3AD203B41FA5}">
                      <a16:colId xmlns:a16="http://schemas.microsoft.com/office/drawing/2014/main" val="768687896"/>
                    </a:ext>
                  </a:extLst>
                </a:gridCol>
                <a:gridCol w="420914">
                  <a:extLst>
                    <a:ext uri="{9D8B030D-6E8A-4147-A177-3AD203B41FA5}">
                      <a16:colId xmlns:a16="http://schemas.microsoft.com/office/drawing/2014/main" val="1923424054"/>
                    </a:ext>
                  </a:extLst>
                </a:gridCol>
                <a:gridCol w="537029">
                  <a:extLst>
                    <a:ext uri="{9D8B030D-6E8A-4147-A177-3AD203B41FA5}">
                      <a16:colId xmlns:a16="http://schemas.microsoft.com/office/drawing/2014/main" val="302752240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CR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r>
                        <a:rPr lang="en-US" sz="1200" dirty="0"/>
                        <a:t>1</a:t>
                      </a:r>
                    </a:p>
                  </a:txBody>
                  <a:tcPr anchor="ctr"/>
                </a:tc>
                <a:tc>
                  <a:txBody>
                    <a:bodyPr/>
                    <a:lstStyle/>
                    <a:p>
                      <a:pPr algn="ctr"/>
                      <a:r>
                        <a:rPr lang="en-US" sz="1200" dirty="0"/>
                        <a:t>2</a:t>
                      </a:r>
                    </a:p>
                  </a:txBody>
                  <a:tcPr anchor="ctr"/>
                </a:tc>
                <a:tc>
                  <a:txBody>
                    <a:bodyPr/>
                    <a:lstStyle/>
                    <a:p>
                      <a:pPr algn="ctr"/>
                      <a:r>
                        <a:rPr lang="en-US" sz="1200" dirty="0"/>
                        <a:t>3</a:t>
                      </a:r>
                    </a:p>
                  </a:txBody>
                  <a:tcPr anchor="ctr"/>
                </a:tc>
                <a:tc>
                  <a:txBody>
                    <a:bodyPr/>
                    <a:lstStyle/>
                    <a:p>
                      <a:pPr algn="ctr"/>
                      <a:r>
                        <a:rPr lang="en-US" sz="1200" dirty="0"/>
                        <a:t>4</a:t>
                      </a:r>
                    </a:p>
                  </a:txBody>
                  <a:tcPr anchor="ctr"/>
                </a:tc>
                <a:tc>
                  <a:txBody>
                    <a:bodyPr/>
                    <a:lstStyle/>
                    <a:p>
                      <a:pPr algn="ctr"/>
                      <a:r>
                        <a:rPr lang="en-US" sz="1200" dirty="0"/>
                        <a:t>5</a:t>
                      </a:r>
                    </a:p>
                  </a:txBody>
                  <a:tcPr anchor="ctr"/>
                </a:tc>
                <a:tc>
                  <a:txBody>
                    <a:bodyPr/>
                    <a:lstStyle/>
                    <a:p>
                      <a:pPr algn="ctr"/>
                      <a:r>
                        <a:rPr lang="en-US" sz="1200" dirty="0"/>
                        <a:t>6</a:t>
                      </a:r>
                    </a:p>
                  </a:txBody>
                  <a:tcPr anchor="ctr"/>
                </a:tc>
                <a:tc>
                  <a:txBody>
                    <a:bodyPr/>
                    <a:lstStyle/>
                    <a:p>
                      <a:pPr algn="ctr"/>
                      <a:r>
                        <a:rPr lang="en-US" sz="1200" dirty="0"/>
                        <a:t>7</a:t>
                      </a:r>
                    </a:p>
                  </a:txBody>
                  <a:tcPr anchor="ctr"/>
                </a:tc>
                <a:tc>
                  <a:txBody>
                    <a:bodyPr/>
                    <a:lstStyle/>
                    <a:p>
                      <a:pPr algn="ctr"/>
                      <a:r>
                        <a:rPr lang="en-US" sz="1200" dirty="0"/>
                        <a:t>8</a:t>
                      </a:r>
                    </a:p>
                  </a:txBody>
                  <a:tcPr anchor="ctr"/>
                </a:tc>
                <a:extLst>
                  <a:ext uri="{0D108BD9-81ED-4DB2-BD59-A6C34878D82A}">
                    <a16:rowId xmlns:a16="http://schemas.microsoft.com/office/drawing/2014/main" val="210326440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Type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r>
                        <a:rPr lang="en-US" sz="1100" dirty="0"/>
                        <a:t>DR</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DR</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DR</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DR</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DR</a:t>
                      </a:r>
                    </a:p>
                  </a:txBody>
                  <a:tcPr anchor="ctr"/>
                </a:tc>
                <a:tc>
                  <a:txBody>
                    <a:bodyPr/>
                    <a:lstStyle/>
                    <a:p>
                      <a:pPr algn="ctr"/>
                      <a:r>
                        <a:rPr lang="en-US" sz="1100" dirty="0"/>
                        <a:t>Effort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DR</a:t>
                      </a:r>
                    </a:p>
                  </a:txBody>
                  <a:tcPr anchor="ctr"/>
                </a:tc>
                <a:tc>
                  <a:txBody>
                    <a:bodyPr/>
                    <a:lstStyle/>
                    <a:p>
                      <a:pPr algn="ctr"/>
                      <a:r>
                        <a:rPr lang="en-US" sz="1100" dirty="0"/>
                        <a:t>Effort</a:t>
                      </a:r>
                    </a:p>
                  </a:txBody>
                  <a:tcPr anchor="ctr"/>
                </a:tc>
                <a:extLst>
                  <a:ext uri="{0D108BD9-81ED-4DB2-BD59-A6C34878D82A}">
                    <a16:rowId xmlns:a16="http://schemas.microsoft.com/office/drawing/2014/main" val="3356696894"/>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Floor DR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r>
                        <a:rPr lang="en-US" sz="1100" dirty="0"/>
                        <a:t>0.2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0.2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0.2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0.2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0.2</a:t>
                      </a:r>
                    </a:p>
                  </a:txBody>
                  <a:tcPr anchor="ctr"/>
                </a:tc>
                <a:tc>
                  <a:txBody>
                    <a:bodyPr/>
                    <a:lstStyle/>
                    <a:p>
                      <a:pPr algn="ctr"/>
                      <a:r>
                        <a:rPr lang="en-US" sz="1100" dirty="0"/>
                        <a:t>NA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0.2</a:t>
                      </a:r>
                    </a:p>
                  </a:txBody>
                  <a:tcPr anchor="ctr"/>
                </a:tc>
                <a:tc>
                  <a:txBody>
                    <a:bodyPr/>
                    <a:lstStyle/>
                    <a:p>
                      <a:pPr algn="ctr"/>
                      <a:r>
                        <a:rPr lang="en-US" sz="1100" dirty="0"/>
                        <a:t>NA</a:t>
                      </a:r>
                    </a:p>
                  </a:txBody>
                  <a:tcPr anchor="ctr"/>
                </a:tc>
                <a:extLst>
                  <a:ext uri="{0D108BD9-81ED-4DB2-BD59-A6C34878D82A}">
                    <a16:rowId xmlns:a16="http://schemas.microsoft.com/office/drawing/2014/main" val="357743775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Target DR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r>
                        <a:rPr lang="en-US" sz="1100" dirty="0"/>
                        <a:t>0.6</a:t>
                      </a:r>
                    </a:p>
                  </a:txBody>
                  <a:tcPr anchor="ctr"/>
                </a:tc>
                <a:tc>
                  <a:txBody>
                    <a:bodyPr/>
                    <a:lstStyle/>
                    <a:p>
                      <a:pPr algn="ctr"/>
                      <a:r>
                        <a:rPr lang="en-US" sz="1100" dirty="0"/>
                        <a:t>0.6</a:t>
                      </a:r>
                    </a:p>
                  </a:txBody>
                  <a:tcPr anchor="ctr"/>
                </a:tc>
                <a:tc>
                  <a:txBody>
                    <a:bodyPr/>
                    <a:lstStyle/>
                    <a:p>
                      <a:pPr algn="ctr"/>
                      <a:r>
                        <a:rPr lang="en-US" sz="1100" dirty="0"/>
                        <a:t>0.6</a:t>
                      </a:r>
                    </a:p>
                  </a:txBody>
                  <a:tcPr anchor="ctr"/>
                </a:tc>
                <a:tc>
                  <a:txBody>
                    <a:bodyPr/>
                    <a:lstStyle/>
                    <a:p>
                      <a:pPr algn="ctr"/>
                      <a:r>
                        <a:rPr lang="en-US" sz="1100" dirty="0"/>
                        <a:t>0.6</a:t>
                      </a:r>
                    </a:p>
                  </a:txBody>
                  <a:tcPr anchor="ctr"/>
                </a:tc>
                <a:tc>
                  <a:txBody>
                    <a:bodyPr/>
                    <a:lstStyle/>
                    <a:p>
                      <a:pPr algn="ctr"/>
                      <a:r>
                        <a:rPr lang="en-US" sz="1100" dirty="0"/>
                        <a:t>0.8</a:t>
                      </a:r>
                    </a:p>
                  </a:txBody>
                  <a:tcPr anchor="ctr"/>
                </a:tc>
                <a:tc>
                  <a:txBody>
                    <a:bodyPr/>
                    <a:lstStyle/>
                    <a:p>
                      <a:pPr algn="ctr"/>
                      <a:r>
                        <a:rPr lang="en-US" sz="1100" dirty="0"/>
                        <a:t>NA</a:t>
                      </a:r>
                    </a:p>
                  </a:txBody>
                  <a:tcPr anchor="ctr"/>
                </a:tc>
                <a:tc>
                  <a:txBody>
                    <a:bodyPr/>
                    <a:lstStyle/>
                    <a:p>
                      <a:pPr algn="ctr"/>
                      <a:r>
                        <a:rPr lang="en-US" sz="1100" dirty="0"/>
                        <a:t>0.8</a:t>
                      </a:r>
                    </a:p>
                  </a:txBody>
                  <a:tcPr anchor="ctr"/>
                </a:tc>
                <a:tc>
                  <a:txBody>
                    <a:bodyPr/>
                    <a:lstStyle/>
                    <a:p>
                      <a:pPr algn="ctr"/>
                      <a:r>
                        <a:rPr lang="en-US" sz="1100" dirty="0"/>
                        <a:t>NA</a:t>
                      </a:r>
                    </a:p>
                  </a:txBody>
                  <a:tcPr anchor="ctr"/>
                </a:tc>
                <a:extLst>
                  <a:ext uri="{0D108BD9-81ED-4DB2-BD59-A6C34878D82A}">
                    <a16:rowId xmlns:a16="http://schemas.microsoft.com/office/drawing/2014/main" val="49082699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Effort Change Allowed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r>
                        <a:rPr lang="en-US" sz="1100" dirty="0"/>
                        <a:t>0.1</a:t>
                      </a:r>
                    </a:p>
                  </a:txBody>
                  <a:tcPr anchor="ctr"/>
                </a:tc>
                <a:tc>
                  <a:txBody>
                    <a:bodyPr/>
                    <a:lstStyle/>
                    <a:p>
                      <a:pPr algn="ctr"/>
                      <a:r>
                        <a:rPr lang="en-US" sz="1100" dirty="0"/>
                        <a:t>0.1</a:t>
                      </a:r>
                    </a:p>
                  </a:txBody>
                  <a:tcPr anchor="ctr"/>
                </a:tc>
                <a:tc>
                  <a:txBody>
                    <a:bodyPr/>
                    <a:lstStyle/>
                    <a:p>
                      <a:pPr algn="ctr"/>
                      <a:r>
                        <a:rPr lang="en-US" sz="1100" dirty="0"/>
                        <a:t>0.1</a:t>
                      </a:r>
                    </a:p>
                  </a:txBody>
                  <a:tcPr anchor="ctr"/>
                </a:tc>
                <a:tc>
                  <a:txBody>
                    <a:bodyPr/>
                    <a:lstStyle/>
                    <a:p>
                      <a:pPr algn="ctr"/>
                      <a:r>
                        <a:rPr lang="en-US" sz="1100" dirty="0"/>
                        <a:t>0.1</a:t>
                      </a:r>
                    </a:p>
                  </a:txBody>
                  <a:tcPr anchor="ctr"/>
                </a:tc>
                <a:tc>
                  <a:txBody>
                    <a:bodyPr/>
                    <a:lstStyle/>
                    <a:p>
                      <a:pPr algn="ctr"/>
                      <a:r>
                        <a:rPr lang="en-US" sz="1100" dirty="0"/>
                        <a:t>0.1</a:t>
                      </a:r>
                    </a:p>
                  </a:txBody>
                  <a:tcPr anchor="ctr"/>
                </a:tc>
                <a:tc>
                  <a:txBody>
                    <a:bodyPr/>
                    <a:lstStyle/>
                    <a:p>
                      <a:pPr algn="ctr"/>
                      <a:r>
                        <a:rPr lang="en-US" sz="1100" dirty="0"/>
                        <a:t>0</a:t>
                      </a:r>
                    </a:p>
                  </a:txBody>
                  <a:tcPr anchor="ctr"/>
                </a:tc>
                <a:tc>
                  <a:txBody>
                    <a:bodyPr/>
                    <a:lstStyle/>
                    <a:p>
                      <a:pPr algn="ctr"/>
                      <a:r>
                        <a:rPr lang="en-US" sz="1100" dirty="0"/>
                        <a:t>0</a:t>
                      </a:r>
                    </a:p>
                  </a:txBody>
                  <a:tcPr anchor="ctr"/>
                </a:tc>
                <a:tc>
                  <a:txBody>
                    <a:bodyPr/>
                    <a:lstStyle/>
                    <a:p>
                      <a:pPr algn="ctr"/>
                      <a:r>
                        <a:rPr lang="en-US" sz="1100" dirty="0"/>
                        <a:t>0.1</a:t>
                      </a:r>
                    </a:p>
                  </a:txBody>
                  <a:tcPr anchor="ctr"/>
                </a:tc>
                <a:extLst>
                  <a:ext uri="{0D108BD9-81ED-4DB2-BD59-A6C34878D82A}">
                    <a16:rowId xmlns:a16="http://schemas.microsoft.com/office/drawing/2014/main" val="32748602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Years Sampled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r>
                        <a:rPr lang="en-US" sz="1100" dirty="0"/>
                        <a:t>3</a:t>
                      </a:r>
                    </a:p>
                  </a:txBody>
                  <a:tcPr anchor="ctr"/>
                </a:tc>
                <a:tc>
                  <a:txBody>
                    <a:bodyPr/>
                    <a:lstStyle/>
                    <a:p>
                      <a:pPr algn="ctr"/>
                      <a:r>
                        <a:rPr lang="en-US" sz="1100" dirty="0"/>
                        <a:t>1</a:t>
                      </a:r>
                    </a:p>
                  </a:txBody>
                  <a:tcPr anchor="ctr"/>
                </a:tc>
                <a:tc>
                  <a:txBody>
                    <a:bodyPr/>
                    <a:lstStyle/>
                    <a:p>
                      <a:pPr algn="ctr"/>
                      <a:r>
                        <a:rPr lang="en-US" sz="1100" dirty="0"/>
                        <a:t>1</a:t>
                      </a:r>
                    </a:p>
                  </a:txBody>
                  <a:tcPr anchor="ctr"/>
                </a:tc>
                <a:tc>
                  <a:txBody>
                    <a:bodyPr/>
                    <a:lstStyle/>
                    <a:p>
                      <a:pPr algn="ctr"/>
                      <a:r>
                        <a:rPr lang="en-US" sz="1100" dirty="0"/>
                        <a:t>1</a:t>
                      </a:r>
                    </a:p>
                  </a:txBody>
                  <a:tcPr anchor="ctr"/>
                </a:tc>
                <a:tc>
                  <a:txBody>
                    <a:bodyPr/>
                    <a:lstStyle/>
                    <a:p>
                      <a:pPr algn="ctr"/>
                      <a:r>
                        <a:rPr lang="en-US" sz="1100" dirty="0"/>
                        <a:t>1</a:t>
                      </a:r>
                    </a:p>
                  </a:txBody>
                  <a:tcPr anchor="ctr"/>
                </a:tc>
                <a:tc>
                  <a:txBody>
                    <a:bodyPr/>
                    <a:lstStyle/>
                    <a:p>
                      <a:pPr algn="ctr"/>
                      <a:r>
                        <a:rPr lang="en-US" sz="1100" dirty="0"/>
                        <a:t>NA</a:t>
                      </a:r>
                    </a:p>
                  </a:txBody>
                  <a:tcPr anchor="ctr"/>
                </a:tc>
                <a:tc>
                  <a:txBody>
                    <a:bodyPr/>
                    <a:lstStyle/>
                    <a:p>
                      <a:pPr algn="ctr"/>
                      <a:r>
                        <a:rPr lang="en-US" sz="1100" dirty="0"/>
                        <a:t>1</a:t>
                      </a:r>
                    </a:p>
                  </a:txBody>
                  <a:tcPr anchor="ctr"/>
                </a:tc>
                <a:tc>
                  <a:txBody>
                    <a:bodyPr/>
                    <a:lstStyle/>
                    <a:p>
                      <a:pPr algn="ctr"/>
                      <a:r>
                        <a:rPr lang="en-US" sz="1100" dirty="0"/>
                        <a:t>NA</a:t>
                      </a:r>
                    </a:p>
                  </a:txBody>
                  <a:tcPr anchor="ctr"/>
                </a:tc>
                <a:extLst>
                  <a:ext uri="{0D108BD9-81ED-4DB2-BD59-A6C34878D82A}">
                    <a16:rowId xmlns:a16="http://schemas.microsoft.com/office/drawing/2014/main" val="59496820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Fished Areas Sampled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r>
                        <a:rPr lang="en-US" sz="1100" dirty="0"/>
                        <a:t>All</a:t>
                      </a:r>
                    </a:p>
                  </a:txBody>
                  <a:tcPr anchor="ctr"/>
                </a:tc>
                <a:tc>
                  <a:txBody>
                    <a:bodyPr/>
                    <a:lstStyle/>
                    <a:p>
                      <a:pPr algn="ctr"/>
                      <a:r>
                        <a:rPr lang="en-US" sz="1100" dirty="0"/>
                        <a:t>All</a:t>
                      </a:r>
                    </a:p>
                  </a:txBody>
                  <a:tcPr anchor="ctr"/>
                </a:tc>
                <a:tc>
                  <a:txBody>
                    <a:bodyPr/>
                    <a:lstStyle/>
                    <a:p>
                      <a:pPr algn="ctr"/>
                      <a:r>
                        <a:rPr lang="en-US" sz="1100" dirty="0"/>
                        <a:t>Far</a:t>
                      </a:r>
                    </a:p>
                  </a:txBody>
                  <a:tcPr anchor="ctr"/>
                </a:tc>
                <a:tc>
                  <a:txBody>
                    <a:bodyPr/>
                    <a:lstStyle/>
                    <a:p>
                      <a:pPr algn="ctr"/>
                      <a:r>
                        <a:rPr lang="en-US" sz="1100" dirty="0"/>
                        <a:t>All</a:t>
                      </a:r>
                    </a:p>
                  </a:txBody>
                  <a:tcPr anchor="ctr"/>
                </a:tc>
                <a:tc>
                  <a:txBody>
                    <a:bodyPr/>
                    <a:lstStyle/>
                    <a:p>
                      <a:pPr algn="ctr"/>
                      <a:r>
                        <a:rPr lang="en-US" sz="1100" dirty="0"/>
                        <a:t>All</a:t>
                      </a:r>
                    </a:p>
                  </a:txBody>
                  <a:tcPr anchor="ctr"/>
                </a:tc>
                <a:tc>
                  <a:txBody>
                    <a:bodyPr/>
                    <a:lstStyle/>
                    <a:p>
                      <a:pPr algn="ctr"/>
                      <a:r>
                        <a:rPr lang="en-US" sz="1100" dirty="0"/>
                        <a:t>NA</a:t>
                      </a:r>
                    </a:p>
                  </a:txBody>
                  <a:tcPr anchor="ctr"/>
                </a:tc>
                <a:tc>
                  <a:txBody>
                    <a:bodyPr/>
                    <a:lstStyle/>
                    <a:p>
                      <a:pPr algn="ctr"/>
                      <a:r>
                        <a:rPr lang="en-US" sz="1100" dirty="0"/>
                        <a:t>All</a:t>
                      </a:r>
                    </a:p>
                  </a:txBody>
                  <a:tcPr anchor="ctr"/>
                </a:tc>
                <a:tc>
                  <a:txBody>
                    <a:bodyPr/>
                    <a:lstStyle/>
                    <a:p>
                      <a:pPr algn="ctr"/>
                      <a:r>
                        <a:rPr lang="en-US" sz="1100" dirty="0"/>
                        <a:t>NA</a:t>
                      </a:r>
                    </a:p>
                  </a:txBody>
                  <a:tcPr anchor="ctr"/>
                </a:tc>
                <a:extLst>
                  <a:ext uri="{0D108BD9-81ED-4DB2-BD59-A6C34878D82A}">
                    <a16:rowId xmlns:a16="http://schemas.microsoft.com/office/drawing/2014/main" val="25871201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Fish Sampled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r>
                        <a:rPr lang="en-US" sz="1100" dirty="0"/>
                        <a:t>All</a:t>
                      </a:r>
                    </a:p>
                  </a:txBody>
                  <a:tcPr anchor="ctr"/>
                </a:tc>
                <a:tc>
                  <a:txBody>
                    <a:bodyPr/>
                    <a:lstStyle/>
                    <a:p>
                      <a:pPr algn="ctr"/>
                      <a:r>
                        <a:rPr lang="en-US" sz="1100" dirty="0"/>
                        <a:t>All</a:t>
                      </a:r>
                    </a:p>
                  </a:txBody>
                  <a:tcPr anchor="ctr"/>
                </a:tc>
                <a:tc>
                  <a:txBody>
                    <a:bodyPr/>
                    <a:lstStyle/>
                    <a:p>
                      <a:pPr algn="ctr"/>
                      <a:r>
                        <a:rPr lang="en-US" sz="1100" dirty="0"/>
                        <a:t>All</a:t>
                      </a:r>
                    </a:p>
                  </a:txBody>
                  <a:tcPr anchor="ctr"/>
                </a:tc>
                <a:tc>
                  <a:txBody>
                    <a:bodyPr/>
                    <a:lstStyle/>
                    <a:p>
                      <a:pPr algn="ctr"/>
                      <a:r>
                        <a:rPr lang="en-US" sz="1100" dirty="0"/>
                        <a:t>Mature</a:t>
                      </a:r>
                    </a:p>
                  </a:txBody>
                  <a:tcPr anchor="ctr"/>
                </a:tc>
                <a:tc>
                  <a:txBody>
                    <a:bodyPr/>
                    <a:lstStyle/>
                    <a:p>
                      <a:pPr algn="ctr"/>
                      <a:r>
                        <a:rPr lang="en-US" sz="1100" dirty="0"/>
                        <a:t>All</a:t>
                      </a:r>
                    </a:p>
                  </a:txBody>
                  <a:tcPr anchor="ctr"/>
                </a:tc>
                <a:tc>
                  <a:txBody>
                    <a:bodyPr/>
                    <a:lstStyle/>
                    <a:p>
                      <a:pPr algn="ctr"/>
                      <a:r>
                        <a:rPr lang="en-US" sz="1100" dirty="0"/>
                        <a:t>NA</a:t>
                      </a:r>
                    </a:p>
                  </a:txBody>
                  <a:tcPr anchor="ctr"/>
                </a:tc>
                <a:tc>
                  <a:txBody>
                    <a:bodyPr/>
                    <a:lstStyle/>
                    <a:p>
                      <a:pPr algn="ctr"/>
                      <a:r>
                        <a:rPr lang="en-US" sz="1100" dirty="0"/>
                        <a:t>All</a:t>
                      </a:r>
                    </a:p>
                  </a:txBody>
                  <a:tcPr anchor="ctr"/>
                </a:tc>
                <a:tc>
                  <a:txBody>
                    <a:bodyPr/>
                    <a:lstStyle/>
                    <a:p>
                      <a:pPr algn="ctr"/>
                      <a:r>
                        <a:rPr lang="en-US" sz="1100" dirty="0"/>
                        <a:t>NA</a:t>
                      </a:r>
                    </a:p>
                  </a:txBody>
                  <a:tcPr anchor="ctr"/>
                </a:tc>
                <a:extLst>
                  <a:ext uri="{0D108BD9-81ED-4DB2-BD59-A6C34878D82A}">
                    <a16:rowId xmlns:a16="http://schemas.microsoft.com/office/drawing/2014/main" val="1386047456"/>
                  </a:ext>
                </a:extLst>
              </a:tr>
            </a:tbl>
          </a:graphicData>
        </a:graphic>
      </p:graphicFrame>
      <p:sp>
        <p:nvSpPr>
          <p:cNvPr id="13" name="Google Shape;146;p17">
            <a:extLst>
              <a:ext uri="{FF2B5EF4-FFF2-40B4-BE49-F238E27FC236}">
                <a16:creationId xmlns:a16="http://schemas.microsoft.com/office/drawing/2014/main" id="{0AC01A00-26BC-41DB-B5F1-836EE46115CA}"/>
              </a:ext>
            </a:extLst>
          </p:cNvPr>
          <p:cNvSpPr txBox="1">
            <a:spLocks/>
          </p:cNvSpPr>
          <p:nvPr/>
        </p:nvSpPr>
        <p:spPr>
          <a:xfrm>
            <a:off x="4627856" y="1381355"/>
            <a:ext cx="3913800" cy="331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50000"/>
              </a:lnSpc>
              <a:buClr>
                <a:srgbClr val="1C4587"/>
              </a:buClr>
            </a:pPr>
            <a:r>
              <a:rPr lang="en-US" dirty="0">
                <a:solidFill>
                  <a:srgbClr val="1C4587"/>
                </a:solidFill>
              </a:rPr>
              <a:t>Control rules all use the DR, with a floor of 0.2, and an effort increase of 0.1 allowed</a:t>
            </a:r>
          </a:p>
          <a:p>
            <a:pPr>
              <a:lnSpc>
                <a:spcPct val="150000"/>
              </a:lnSpc>
              <a:buClr>
                <a:srgbClr val="1C4587"/>
              </a:buClr>
            </a:pPr>
            <a:r>
              <a:rPr lang="en-US" dirty="0">
                <a:solidFill>
                  <a:srgbClr val="1C4587"/>
                </a:solidFill>
              </a:rPr>
              <a:t>Target DR at 0.6 or 0.8</a:t>
            </a:r>
          </a:p>
          <a:p>
            <a:pPr>
              <a:lnSpc>
                <a:spcPct val="150000"/>
              </a:lnSpc>
              <a:buClr>
                <a:srgbClr val="1C4587"/>
              </a:buClr>
            </a:pPr>
            <a:r>
              <a:rPr lang="en-US" dirty="0">
                <a:solidFill>
                  <a:srgbClr val="1C4587"/>
                </a:solidFill>
              </a:rPr>
              <a:t>Samples for 1 or 3 years</a:t>
            </a:r>
          </a:p>
          <a:p>
            <a:pPr>
              <a:lnSpc>
                <a:spcPct val="150000"/>
              </a:lnSpc>
              <a:buClr>
                <a:srgbClr val="1C4587"/>
              </a:buClr>
            </a:pPr>
            <a:r>
              <a:rPr lang="en-US" dirty="0">
                <a:solidFill>
                  <a:srgbClr val="1C4587"/>
                </a:solidFill>
              </a:rPr>
              <a:t>Samples all areas, or far areas</a:t>
            </a:r>
          </a:p>
          <a:p>
            <a:pPr>
              <a:lnSpc>
                <a:spcPct val="150000"/>
              </a:lnSpc>
              <a:buClr>
                <a:srgbClr val="1C4587"/>
              </a:buClr>
            </a:pPr>
            <a:r>
              <a:rPr lang="en-US" dirty="0">
                <a:solidFill>
                  <a:srgbClr val="1C4587"/>
                </a:solidFill>
              </a:rPr>
              <a:t>Samples all fish, or mature fish</a:t>
            </a:r>
          </a:p>
          <a:p>
            <a:pPr indent="0">
              <a:lnSpc>
                <a:spcPct val="150000"/>
              </a:lnSpc>
              <a:buFont typeface="Arial"/>
              <a:buNone/>
            </a:pPr>
            <a:endParaRPr lang="en-US" dirty="0">
              <a:solidFill>
                <a:srgbClr val="1C4587"/>
              </a:solidFill>
            </a:endParaRPr>
          </a:p>
          <a:p>
            <a:pPr marL="0" indent="0">
              <a:lnSpc>
                <a:spcPct val="150000"/>
              </a:lnSpc>
              <a:buFont typeface="Arial"/>
              <a:buNone/>
            </a:pPr>
            <a:endParaRPr lang="en-US" dirty="0">
              <a:solidFill>
                <a:srgbClr val="1C4587"/>
              </a:solidFill>
            </a:endParaRPr>
          </a:p>
        </p:txBody>
      </p:sp>
    </p:spTree>
    <p:extLst>
      <p:ext uri="{BB962C8B-B14F-4D97-AF65-F5344CB8AC3E}">
        <p14:creationId xmlns:p14="http://schemas.microsoft.com/office/powerpoint/2010/main" val="669080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325300" y="696575"/>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Variance vs. sample size</a:t>
            </a:r>
            <a:endParaRPr dirty="0">
              <a:solidFill>
                <a:srgbClr val="1C4587"/>
              </a:solidFill>
            </a:endParaRPr>
          </a:p>
        </p:txBody>
      </p:sp>
      <p:sp>
        <p:nvSpPr>
          <p:cNvPr id="236" name="Google Shape;236;p22"/>
          <p:cNvSpPr txBox="1"/>
          <p:nvPr/>
        </p:nvSpPr>
        <p:spPr>
          <a:xfrm>
            <a:off x="375550" y="1589554"/>
            <a:ext cx="4159800" cy="23784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1C4587"/>
              </a:buClr>
              <a:buSzPts val="2000"/>
              <a:buChar char="●"/>
            </a:pPr>
            <a:r>
              <a:rPr lang="en" sz="2000" dirty="0">
                <a:solidFill>
                  <a:srgbClr val="1C4587"/>
                </a:solidFill>
              </a:rPr>
              <a:t>P</a:t>
            </a:r>
            <a:endParaRPr sz="2000" dirty="0">
              <a:solidFill>
                <a:srgbClr val="1C4587"/>
              </a:solidFill>
            </a:endParaRPr>
          </a:p>
        </p:txBody>
      </p:sp>
      <p:graphicFrame>
        <p:nvGraphicFramePr>
          <p:cNvPr id="10" name="Diagram 9">
            <a:extLst>
              <a:ext uri="{FF2B5EF4-FFF2-40B4-BE49-F238E27FC236}">
                <a16:creationId xmlns:a16="http://schemas.microsoft.com/office/drawing/2014/main" id="{1B509563-460D-4505-9D0E-56683DC8F181}"/>
              </a:ext>
            </a:extLst>
          </p:cNvPr>
          <p:cNvGraphicFramePr/>
          <p:nvPr>
            <p:extLst>
              <p:ext uri="{D42A27DB-BD31-4B8C-83A1-F6EECF244321}">
                <p14:modId xmlns:p14="http://schemas.microsoft.com/office/powerpoint/2010/main" val="1263786647"/>
              </p:ext>
            </p:extLst>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325300" y="696575"/>
            <a:ext cx="86517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1C4587"/>
                </a:solidFill>
              </a:rPr>
              <a:t>Transient dynamics</a:t>
            </a:r>
            <a:endParaRPr dirty="0">
              <a:solidFill>
                <a:srgbClr val="1C4587"/>
              </a:solidFill>
            </a:endParaRPr>
          </a:p>
        </p:txBody>
      </p:sp>
      <p:sp>
        <p:nvSpPr>
          <p:cNvPr id="236" name="Google Shape;236;p22"/>
          <p:cNvSpPr txBox="1"/>
          <p:nvPr/>
        </p:nvSpPr>
        <p:spPr>
          <a:xfrm>
            <a:off x="375550" y="1589554"/>
            <a:ext cx="4159800" cy="23784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1C4587"/>
              </a:buClr>
              <a:buSzPts val="2000"/>
              <a:buChar char="●"/>
            </a:pPr>
            <a:r>
              <a:rPr lang="en" sz="2000" dirty="0">
                <a:solidFill>
                  <a:srgbClr val="1C4587"/>
                </a:solidFill>
              </a:rPr>
              <a:t>P</a:t>
            </a:r>
            <a:endParaRPr sz="2000" dirty="0">
              <a:solidFill>
                <a:srgbClr val="1C4587"/>
              </a:solidFill>
            </a:endParaRPr>
          </a:p>
        </p:txBody>
      </p:sp>
      <p:graphicFrame>
        <p:nvGraphicFramePr>
          <p:cNvPr id="10" name="Diagram 9">
            <a:extLst>
              <a:ext uri="{FF2B5EF4-FFF2-40B4-BE49-F238E27FC236}">
                <a16:creationId xmlns:a16="http://schemas.microsoft.com/office/drawing/2014/main" id="{1B509563-460D-4505-9D0E-56683DC8F181}"/>
              </a:ext>
            </a:extLst>
          </p:cNvPr>
          <p:cNvGraphicFramePr/>
          <p:nvPr/>
        </p:nvGraphicFramePr>
        <p:xfrm>
          <a:off x="0" y="1"/>
          <a:ext cx="9088400" cy="207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61766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1559</TotalTime>
  <Words>901</Words>
  <Application>Microsoft Office PowerPoint</Application>
  <PresentationFormat>On-screen Show (16:9)</PresentationFormat>
  <Paragraphs>251</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Simple Light</vt:lpstr>
      <vt:lpstr>Accounting for population dynamics improves the use of no-take marine reserves for fishery management</vt:lpstr>
      <vt:lpstr>Effects of Fishing</vt:lpstr>
      <vt:lpstr>Effects of Fishing</vt:lpstr>
      <vt:lpstr>PowerPoint Presentation</vt:lpstr>
      <vt:lpstr>PowerPoint Presentation</vt:lpstr>
      <vt:lpstr>1. Replicate base model</vt:lpstr>
      <vt:lpstr>2. </vt:lpstr>
      <vt:lpstr>Variance vs. sample size</vt:lpstr>
      <vt:lpstr>Transient dynamics</vt:lpstr>
      <vt:lpstr>Next steps:</vt:lpstr>
      <vt:lpstr>PowerPoint Presentation</vt:lpstr>
      <vt:lpstr>Outcomes</vt:lpstr>
      <vt:lpstr>Key Questions</vt:lpstr>
      <vt:lpstr>Study species: Black rockfish (Sebastes melanops)</vt:lpstr>
      <vt:lpstr>Oregon Marine Reserves</vt:lpstr>
      <vt:lpstr>Hypotheses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for population dynamics improves the use of no-take marine reserves for fishery management</dc:title>
  <cp:lastModifiedBy>Victoria Quennessen</cp:lastModifiedBy>
  <cp:revision>14</cp:revision>
  <dcterms:modified xsi:type="dcterms:W3CDTF">2019-10-26T17:04:17Z</dcterms:modified>
</cp:coreProperties>
</file>